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8.jpg" ContentType="image/jpg"/>
  <Override PartName="/ppt/media/image29.jpg" ContentType="image/jpg"/>
  <Override PartName="/ppt/media/image30.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 id="2147483749" r:id="rId2"/>
    <p:sldMasterId id="2147483750" r:id="rId3"/>
  </p:sldMasterIdLst>
  <p:notesMasterIdLst>
    <p:notesMasterId r:id="rId27"/>
  </p:notesMasterIdLst>
  <p:sldIdLst>
    <p:sldId id="256" r:id="rId4"/>
    <p:sldId id="328" r:id="rId5"/>
    <p:sldId id="330" r:id="rId6"/>
    <p:sldId id="598" r:id="rId7"/>
    <p:sldId id="599" r:id="rId8"/>
    <p:sldId id="601" r:id="rId9"/>
    <p:sldId id="602" r:id="rId10"/>
    <p:sldId id="603" r:id="rId11"/>
    <p:sldId id="604" r:id="rId12"/>
    <p:sldId id="605" r:id="rId13"/>
    <p:sldId id="606" r:id="rId14"/>
    <p:sldId id="600" r:id="rId15"/>
    <p:sldId id="607" r:id="rId16"/>
    <p:sldId id="327" r:id="rId17"/>
    <p:sldId id="260" r:id="rId18"/>
    <p:sldId id="299" r:id="rId19"/>
    <p:sldId id="262" r:id="rId20"/>
    <p:sldId id="326" r:id="rId21"/>
    <p:sldId id="263" r:id="rId22"/>
    <p:sldId id="282" r:id="rId23"/>
    <p:sldId id="281" r:id="rId24"/>
    <p:sldId id="276" r:id="rId25"/>
    <p:sldId id="284"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Questrial" panose="02000000000000000000" pitchFamily="2" charset="0"/>
      <p:regular r:id="rId32"/>
      <p:bold r:id="rId33"/>
      <p:italic r:id="rId34"/>
      <p:boldItalic r:id="rId35"/>
    </p:embeddedFont>
    <p:embeddedFont>
      <p:font typeface="Trebuchet MS" panose="020B070302020209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64F0F-8FBC-4482-8C97-CBC2FFAAF8E0}">
  <a:tblStyle styleId="{DDF64F0F-8FBC-4482-8C97-CBC2FFAAF8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p:restoredTop sz="69114" autoAdjust="0"/>
  </p:normalViewPr>
  <p:slideViewPr>
    <p:cSldViewPr snapToGrid="0" snapToObjects="1">
      <p:cViewPr varScale="1">
        <p:scale>
          <a:sx n="84" d="100"/>
          <a:sy n="84" d="100"/>
        </p:scale>
        <p:origin x="216" y="3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463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184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66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Shape 6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If we define intelligence as the ability to achieve complex goals, then </a:t>
            </a:r>
            <a:r>
              <a:rPr lang="en-US" sz="1000" b="0" i="1" u="none" strike="noStrike" cap="none" dirty="0">
                <a:solidFill>
                  <a:schemeClr val="dk1"/>
                </a:solidFill>
                <a:latin typeface="Calibri"/>
                <a:ea typeface="Calibri"/>
                <a:cs typeface="Calibri"/>
                <a:sym typeface="Calibri"/>
              </a:rPr>
              <a:t>learning</a:t>
            </a:r>
            <a:r>
              <a:rPr lang="en-US" sz="1000" b="0" i="0" u="none" strike="noStrike" cap="none" dirty="0">
                <a:solidFill>
                  <a:schemeClr val="dk1"/>
                </a:solidFill>
                <a:latin typeface="Calibri"/>
                <a:ea typeface="Calibri"/>
                <a:cs typeface="Calibri"/>
                <a:sym typeface="Calibri"/>
              </a:rPr>
              <a:t> is the ability to achieve more complex goals today than we could yesterday. </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1000" b="0" i="0" u="none" strike="noStrike" cap="none" dirty="0">
                <a:solidFill>
                  <a:schemeClr val="dk1"/>
                </a:solidFill>
                <a:latin typeface="Calibri"/>
                <a:ea typeface="Calibri"/>
                <a:cs typeface="Calibri"/>
                <a:sym typeface="Calibri"/>
              </a:rPr>
              <a:t>DL is a ML technique that automates the creation of feature extractors using large amounts of data to train complex “deep neural networks”</a:t>
            </a:r>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DNNs are capable of achieving human-level accuracy for many tasks, but require tremendous computational power to train</a:t>
            </a:r>
            <a:endParaRPr lang="en-US" sz="1000" dirty="0"/>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A few years ago, researchers started applying DNNs in a variety of areas and reporting amazing results…</a:t>
            </a:r>
            <a:endParaRPr lang="en-US" sz="1000" dirty="0"/>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In this course, you will begin to work with the fundamentals of Deep Machine Learning, using algorithms inspired by the human brain and strategies inspired by human learning to achieve our most complex goals by harnessing the power of parallel computing.</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Artificial intelligence was born in the 1950s, </a:t>
            </a:r>
            <a:r>
              <a:rPr lang="en-US" sz="1000" b="0" i="1" u="none" strike="noStrike" cap="none" dirty="0">
                <a:solidFill>
                  <a:schemeClr val="dk1"/>
                </a:solidFill>
                <a:effectLst/>
                <a:latin typeface="Calibri"/>
                <a:ea typeface="Calibri"/>
                <a:cs typeface="Calibri"/>
                <a:sym typeface="Calibri"/>
              </a:rPr>
              <a:t>the effort to automate intellectual tasks normally performed by humans</a:t>
            </a:r>
            <a:r>
              <a:rPr lang="en-US" sz="1000" b="0" i="0" u="none" strike="noStrike" cap="none" dirty="0">
                <a:solidFill>
                  <a:schemeClr val="dk1"/>
                </a:solidFill>
                <a:effectLst/>
                <a:latin typeface="Calibri"/>
                <a:ea typeface="Calibri"/>
                <a:cs typeface="Calibri"/>
                <a:sym typeface="Calibri"/>
              </a:rPr>
              <a:t>.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 machine-learning system is </a:t>
            </a:r>
            <a:r>
              <a:rPr lang="en-US" sz="1000" b="0" i="1" u="none" strike="noStrike" cap="none" dirty="0">
                <a:solidFill>
                  <a:schemeClr val="dk1"/>
                </a:solidFill>
                <a:effectLst/>
                <a:latin typeface="Calibri"/>
                <a:ea typeface="Calibri"/>
                <a:cs typeface="Calibri"/>
                <a:sym typeface="Calibri"/>
              </a:rPr>
              <a:t>trained </a:t>
            </a:r>
            <a:r>
              <a:rPr lang="en-US" sz="1000" b="0" i="0" u="none" strike="noStrike" cap="none" dirty="0">
                <a:solidFill>
                  <a:schemeClr val="dk1"/>
                </a:solidFill>
                <a:effectLst/>
                <a:latin typeface="Calibri"/>
                <a:ea typeface="Calibri"/>
                <a:cs typeface="Calibri"/>
                <a:sym typeface="Calibri"/>
              </a:rPr>
              <a:t>rather than explicitly programmed. It’s presented with many examples relevant to a task, and it finds statistical structure in these exam- </a:t>
            </a:r>
            <a:r>
              <a:rPr lang="en-US" sz="1000" b="0" i="0" u="none" strike="noStrike" cap="none" dirty="0" err="1">
                <a:solidFill>
                  <a:schemeClr val="dk1"/>
                </a:solidFill>
                <a:effectLst/>
                <a:latin typeface="Calibri"/>
                <a:ea typeface="Calibri"/>
                <a:cs typeface="Calibri"/>
                <a:sym typeface="Calibri"/>
              </a:rPr>
              <a:t>ples</a:t>
            </a:r>
            <a:r>
              <a:rPr lang="en-US" sz="1000" b="0" i="0" u="none" strike="noStrike" cap="none" dirty="0">
                <a:solidFill>
                  <a:schemeClr val="dk1"/>
                </a:solidFill>
                <a:effectLst/>
                <a:latin typeface="Calibri"/>
                <a:ea typeface="Calibri"/>
                <a:cs typeface="Calibri"/>
                <a:sym typeface="Calibri"/>
              </a:rPr>
              <a:t> that eventually allows the system to come up with rules for automating the task.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 There- fore, the central problem in machine learning and deep learning is to </a:t>
            </a:r>
            <a:r>
              <a:rPr lang="en-US" sz="1000" b="0" i="1" u="none" strike="noStrike" cap="none" dirty="0">
                <a:solidFill>
                  <a:schemeClr val="dk1"/>
                </a:solidFill>
                <a:effectLst/>
                <a:latin typeface="Calibri"/>
                <a:ea typeface="Calibri"/>
                <a:cs typeface="Calibri"/>
                <a:sym typeface="Calibri"/>
              </a:rPr>
              <a:t>meaningfully transform data</a:t>
            </a:r>
            <a:r>
              <a:rPr lang="en-US" sz="1000" b="0" i="0" u="none" strike="noStrike" cap="none" dirty="0">
                <a:solidFill>
                  <a:schemeClr val="dk1"/>
                </a:solidFill>
                <a:effectLst/>
                <a:latin typeface="Calibri"/>
                <a:ea typeface="Calibri"/>
                <a:cs typeface="Calibri"/>
                <a:sym typeface="Calibri"/>
              </a:rPr>
              <a:t>: in other words, to learn useful </a:t>
            </a:r>
            <a:r>
              <a:rPr lang="en-US" sz="1000" b="0" i="1" u="none" strike="noStrike" cap="none" dirty="0">
                <a:solidFill>
                  <a:schemeClr val="dk1"/>
                </a:solidFill>
                <a:effectLst/>
                <a:latin typeface="Calibri"/>
                <a:ea typeface="Calibri"/>
                <a:cs typeface="Calibri"/>
                <a:sym typeface="Calibri"/>
              </a:rPr>
              <a:t>representations </a:t>
            </a:r>
            <a:r>
              <a:rPr lang="en-US" sz="1000" b="0" i="0" u="none" strike="noStrike" cap="none" dirty="0">
                <a:solidFill>
                  <a:schemeClr val="dk1"/>
                </a:solidFill>
                <a:effectLst/>
                <a:latin typeface="Calibri"/>
                <a:ea typeface="Calibri"/>
                <a:cs typeface="Calibri"/>
                <a:sym typeface="Calibri"/>
              </a:rPr>
              <a:t>of the input data at hand—representations that get us closer to the expected output. </a:t>
            </a:r>
            <a:endParaRPr lang="en-US" sz="500"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First, let’s start with some definitions…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AI is a broad field of study focused on using computers to do things that require human-level intelligence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It’s been around since the 50’s, playing games like tic-tac-toe and checkers, and inspiring scary sci-fi movies</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But it was limited in practical applications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ML is an approach to AI that uses statistics techniques to construct a model from observed data</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 generally relies on human-defined classifiers or “feature extractors” that can be as simple as a linear regression</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Or slightly more complicated “Bag of Words” analysis that made email SPAM filters possible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Which was really handy in the late 1980’s when lots of email started showing up in your inbox</a:t>
            </a:r>
            <a:endParaRPr dirty="0"/>
          </a:p>
          <a:p>
            <a:pPr marL="628650" marR="0" lvl="1"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Ref. https://</a:t>
            </a:r>
            <a:r>
              <a:rPr lang="en-US" sz="930" b="0" i="0" u="none" strike="noStrike" cap="none" dirty="0" err="1">
                <a:solidFill>
                  <a:schemeClr val="dk1"/>
                </a:solidFill>
                <a:latin typeface="Calibri"/>
                <a:ea typeface="Calibri"/>
                <a:cs typeface="Calibri"/>
                <a:sym typeface="Calibri"/>
              </a:rPr>
              <a:t>en.wikipedia.org</a:t>
            </a:r>
            <a:r>
              <a:rPr lang="en-US" sz="930" b="0" i="0" u="none" strike="noStrike" cap="none" dirty="0">
                <a:solidFill>
                  <a:schemeClr val="dk1"/>
                </a:solidFill>
                <a:latin typeface="Calibri"/>
                <a:ea typeface="Calibri"/>
                <a:cs typeface="Calibri"/>
                <a:sym typeface="Calibri"/>
              </a:rPr>
              <a:t>/wiki/</a:t>
            </a:r>
            <a:r>
              <a:rPr lang="en-US" sz="930" b="0" i="0" u="none" strike="noStrike" cap="none" dirty="0" err="1">
                <a:solidFill>
                  <a:schemeClr val="dk1"/>
                </a:solidFill>
                <a:latin typeface="Calibri"/>
                <a:ea typeface="Calibri"/>
                <a:cs typeface="Calibri"/>
                <a:sym typeface="Calibri"/>
              </a:rPr>
              <a:t>Naive_Bayes_spam_filtering</a:t>
            </a:r>
            <a:r>
              <a:rPr lang="en-US" sz="93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Then we invented smartphones, webcams, social media services and all kinds of sensors that generate huge mountains of “big data” and the new challenge of understanding and extracting insights from the data.</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852"/>
              <a:buFont typeface="Arial"/>
              <a:buNone/>
            </a:pPr>
            <a:endParaRPr sz="852"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0"/>
              </a:spcBef>
              <a:spcAft>
                <a:spcPts val="0"/>
              </a:spcAft>
              <a:buNone/>
            </a:pPr>
            <a:endParaRPr sz="930" b="0" i="0" u="none" strike="noStrike" cap="none" dirty="0">
              <a:solidFill>
                <a:schemeClr val="dk1"/>
              </a:solidFill>
              <a:latin typeface="Calibri"/>
              <a:ea typeface="Calibri"/>
              <a:cs typeface="Calibri"/>
              <a:sym typeface="Calibri"/>
            </a:endParaRPr>
          </a:p>
        </p:txBody>
      </p:sp>
      <p:sp>
        <p:nvSpPr>
          <p:cNvPr id="653" name="Shape 6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357848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It turns out that deep learning is stunningly effective across many domains by achieving goals that were once thought to be uniquely human. For example,  it’s transforming the way computers achieve perceptual tasks such as computer vision, pattern detection, speech recognition and behavior prediction. </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Deep learning powers consumer products like:</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Facebook’s “</a:t>
            </a:r>
            <a:r>
              <a:rPr lang="en-US" sz="570" b="0" i="0" u="none" strike="noStrike" cap="none" dirty="0" err="1">
                <a:solidFill>
                  <a:schemeClr val="dk1"/>
                </a:solidFill>
                <a:latin typeface="Trebuchet MS"/>
                <a:ea typeface="Trebuchet MS"/>
                <a:cs typeface="Trebuchet MS"/>
                <a:sym typeface="Trebuchet MS"/>
              </a:rPr>
              <a:t>DeepFace</a:t>
            </a:r>
            <a:r>
              <a:rPr lang="en-US" sz="570" b="0" i="0" u="none" strike="noStrike" cap="none" dirty="0">
                <a:solidFill>
                  <a:schemeClr val="dk1"/>
                </a:solidFill>
                <a:latin typeface="Trebuchet MS"/>
                <a:ea typeface="Trebuchet MS"/>
                <a:cs typeface="Trebuchet MS"/>
                <a:sym typeface="Trebuchet MS"/>
              </a:rPr>
              <a:t>” feature creates a 3D model of your face from your online photos, adjusts for lighting and facial expressions, and identifies you in photos with 97% accuracy – all using deep learning. You may have experienced this when Facebook alerts you that a new picture of you has been posted and gives you the option to blur out your image. </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14"/>
              </a:spcBef>
              <a:spcAft>
                <a:spcPts val="0"/>
              </a:spcAft>
              <a:buClr>
                <a:schemeClr val="dk1"/>
              </a:buClr>
              <a:buSzPts val="380"/>
              <a:buFont typeface="Arial"/>
              <a:buNone/>
            </a:pPr>
            <a:r>
              <a:rPr lang="en-US" sz="38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www.inquisitr.com</a:t>
            </a:r>
            <a:r>
              <a:rPr lang="en-US" sz="380" b="0" i="1" u="none" strike="noStrike" cap="none" dirty="0">
                <a:solidFill>
                  <a:schemeClr val="dk1"/>
                </a:solidFill>
                <a:latin typeface="Trebuchet MS"/>
                <a:ea typeface="Trebuchet MS"/>
                <a:cs typeface="Trebuchet MS"/>
                <a:sym typeface="Trebuchet MS"/>
              </a:rPr>
              <a:t>/1825367/</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deepface</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ai</a:t>
            </a:r>
            <a:r>
              <a:rPr lang="en-US" sz="380" b="0" i="1" u="none" strike="noStrike" cap="none" dirty="0">
                <a:solidFill>
                  <a:schemeClr val="dk1"/>
                </a:solidFill>
                <a:latin typeface="Trebuchet MS"/>
                <a:ea typeface="Trebuchet MS"/>
                <a:cs typeface="Trebuchet MS"/>
                <a:sym typeface="Trebuchet MS"/>
              </a:rPr>
              <a:t>-learning-your-face-in-every-uploaded-photo</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news.sciencemag.org</a:t>
            </a:r>
            <a:r>
              <a:rPr lang="en-US" sz="380" b="0" i="1" u="none" strike="noStrike" cap="none" dirty="0">
                <a:solidFill>
                  <a:schemeClr val="dk1"/>
                </a:solidFill>
                <a:latin typeface="Trebuchet MS"/>
                <a:ea typeface="Trebuchet MS"/>
                <a:cs typeface="Trebuchet MS"/>
                <a:sym typeface="Trebuchet MS"/>
              </a:rPr>
              <a:t>/social-sciences/2015/02/</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-will-soon-be-able-id-you-any-photo</a:t>
            </a:r>
            <a:endParaRPr dirty="0"/>
          </a:p>
          <a:p>
            <a:pPr marL="456930" marR="0" lvl="1"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Microsoft’s Skype Translator performs instant translation of conversations in over 40 languages, using Deep Learning to automatically transform your spoken words into text that can then be analyzed using standard translation methods.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/news/534101/something-lost-in-</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-translation/</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www.wired.com</a:t>
            </a:r>
            <a:r>
              <a:rPr lang="en-US" sz="570" b="0" i="1" u="none" strike="noStrike" cap="none" dirty="0">
                <a:solidFill>
                  <a:schemeClr val="dk1"/>
                </a:solidFill>
                <a:latin typeface="Trebuchet MS"/>
                <a:ea typeface="Trebuchet MS"/>
                <a:cs typeface="Trebuchet MS"/>
                <a:sym typeface="Trebuchet MS"/>
              </a:rPr>
              <a:t>/2014/05/</a:t>
            </a:r>
            <a:r>
              <a:rPr lang="en-US" sz="570" b="0" i="1" u="none" strike="noStrike" cap="none" dirty="0" err="1">
                <a:solidFill>
                  <a:schemeClr val="dk1"/>
                </a:solidFill>
                <a:latin typeface="Trebuchet MS"/>
                <a:ea typeface="Trebuchet MS"/>
                <a:cs typeface="Trebuchet MS"/>
                <a:sym typeface="Trebuchet MS"/>
              </a:rPr>
              <a:t>microsoft</a:t>
            </a:r>
            <a:r>
              <a:rPr lang="en-US" sz="570" b="0" i="1" u="none" strike="noStrike" cap="none" dirty="0">
                <a:solidFill>
                  <a:schemeClr val="dk1"/>
                </a:solidFill>
                <a:latin typeface="Trebuchet MS"/>
                <a:ea typeface="Trebuchet MS"/>
                <a:cs typeface="Trebuchet MS"/>
                <a:sym typeface="Trebuchet MS"/>
              </a:rPr>
              <a:t>-</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-translate/</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Going beyond consumer benefits include medical researchers using deep learning to detect genes associated with autism spectrum disorder, neuroscientists to detect and suppress the brainwave patterns responsible for epileptic seizures, and other medical professionals using deep learning to identify skin cancers, classify lung sounds, and accelerate computational drug design, saving millions in research.</a:t>
            </a:r>
            <a:endParaRPr dirty="0"/>
          </a:p>
          <a:p>
            <a:pPr marL="0" marR="0" lvl="0" indent="0" algn="l" rtl="0">
              <a:lnSpc>
                <a:spcPct val="80000"/>
              </a:lnSpc>
              <a:spcBef>
                <a:spcPts val="171"/>
              </a:spcBef>
              <a:spcAft>
                <a:spcPts val="0"/>
              </a:spcAft>
              <a:buClr>
                <a:schemeClr val="dk1"/>
              </a:buClr>
              <a:buSzPts val="570"/>
              <a:buFont typeface="Arial"/>
              <a:buNone/>
            </a:pPr>
            <a:endParaRPr sz="570" b="1"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1" i="0" u="none" strike="noStrike" cap="none" dirty="0">
                <a:solidFill>
                  <a:schemeClr val="dk1"/>
                </a:solidFill>
                <a:latin typeface="Trebuchet MS"/>
                <a:ea typeface="Trebuchet MS"/>
                <a:cs typeface="Trebuchet MS"/>
                <a:sym typeface="Trebuchet MS"/>
              </a:rPr>
              <a:t>This is only the beginning. Imagine a day in the not-too-distant future when a service like Facebook puts this all together and notifies you that you may have early-stage skin cancer so you can consult with your doctor and get life-saving treatment.</a:t>
            </a:r>
            <a:endParaRPr dirty="0"/>
          </a:p>
          <a:p>
            <a:pPr marL="0" marR="0" lvl="0" indent="0" algn="l" rtl="0">
              <a:lnSpc>
                <a:spcPct val="80000"/>
              </a:lnSpc>
              <a:spcBef>
                <a:spcPts val="171"/>
              </a:spcBef>
              <a:spcAft>
                <a:spcPts val="0"/>
              </a:spcAft>
              <a:buClr>
                <a:schemeClr val="dk1"/>
              </a:buClr>
              <a:buSzPts val="570"/>
              <a:buFont typeface="Arial"/>
              <a:buNone/>
            </a:pPr>
            <a:endParaRPr sz="570" b="0" i="1"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a:t>
            </a:r>
            <a:endParaRPr dirty="0"/>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Story: Understanding Video </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err="1">
                <a:solidFill>
                  <a:schemeClr val="dk1"/>
                </a:solidFill>
                <a:latin typeface="Trebuchet MS"/>
                <a:ea typeface="Trebuchet MS"/>
                <a:cs typeface="Trebuchet MS"/>
                <a:sym typeface="Trebuchet MS"/>
              </a:rPr>
              <a:t>Clarifai</a:t>
            </a:r>
            <a:r>
              <a:rPr lang="en-US" sz="570" b="0" i="0" u="none" strike="noStrike" cap="none" dirty="0">
                <a:solidFill>
                  <a:schemeClr val="dk1"/>
                </a:solidFill>
                <a:latin typeface="Trebuchet MS"/>
                <a:ea typeface="Trebuchet MS"/>
                <a:cs typeface="Trebuchet MS"/>
                <a:sym typeface="Trebuchet MS"/>
              </a:rPr>
              <a:t> offers a service that rapidly analyzes images and video clips to recognize 10,000 different objects or types of scenes</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This capability can be used for extremely targeted advertising, for example: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Showing a Starbucks ad whenever coffee appears in a video</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Rapidly scanning security footage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Searching through your personal video archive for your child’s first steps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/news/534631/a-startups-neural-network-can-understand-video/</a:t>
            </a:r>
            <a:endParaRPr dirty="0"/>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Some people, including Bloomberg and the World Economic Forums, have even started referring to it as the 4</a:t>
            </a:r>
            <a:r>
              <a:rPr lang="en-US" sz="570" b="0" i="0" u="none" strike="noStrike" cap="none" baseline="30000" dirty="0">
                <a:solidFill>
                  <a:schemeClr val="dk1"/>
                </a:solidFill>
                <a:latin typeface="Calibri"/>
                <a:ea typeface="Calibri"/>
                <a:cs typeface="Calibri"/>
                <a:sym typeface="Calibri"/>
              </a:rPr>
              <a:t>th</a:t>
            </a:r>
            <a:r>
              <a:rPr lang="en-US" sz="570" b="0" i="0" u="none" strike="noStrike" cap="none" dirty="0">
                <a:solidFill>
                  <a:schemeClr val="dk1"/>
                </a:solidFill>
                <a:latin typeface="Calibri"/>
                <a:ea typeface="Calibri"/>
                <a:cs typeface="Calibri"/>
                <a:sym typeface="Calibri"/>
              </a:rPr>
              <a:t> industrial revolution.</a:t>
            </a:r>
            <a:endParaRPr dirty="0"/>
          </a:p>
          <a:p>
            <a:pPr marL="0" marR="0" lvl="0" indent="0" algn="l" rtl="0">
              <a:lnSpc>
                <a:spcPct val="80000"/>
              </a:lnSpc>
              <a:spcBef>
                <a:spcPts val="0"/>
              </a:spcBef>
              <a:spcAft>
                <a:spcPts val="0"/>
              </a:spcAft>
              <a:buClr>
                <a:schemeClr val="dk1"/>
              </a:buClr>
              <a:buSzPts val="570"/>
              <a:buFont typeface="Arial"/>
              <a:buNone/>
            </a:pPr>
            <a:r>
              <a:rPr lang="en-US" sz="570" b="0" i="1" u="none" strike="noStrike" cap="none" dirty="0">
                <a:solidFill>
                  <a:schemeClr val="dk1"/>
                </a:solidFill>
                <a:latin typeface="Calibri"/>
                <a:ea typeface="Calibri"/>
                <a:cs typeface="Calibri"/>
                <a:sym typeface="Calibri"/>
              </a:rPr>
              <a:t>References:</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www.bloomberg.com</a:t>
            </a:r>
            <a:r>
              <a:rPr lang="en-US" sz="570" b="0" i="1" u="none" strike="noStrike" cap="none" dirty="0">
                <a:solidFill>
                  <a:schemeClr val="dk1"/>
                </a:solidFill>
                <a:latin typeface="Calibri"/>
                <a:ea typeface="Calibri"/>
                <a:cs typeface="Calibri"/>
                <a:sym typeface="Calibri"/>
              </a:rPr>
              <a:t>/news/articles/2016-05-20/forward-thinking-robots-and-ai-spur-the-fourth-industrial-revolution</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www.weforum.org</a:t>
            </a:r>
            <a:r>
              <a:rPr lang="en-US" sz="570" b="0" i="1" u="none" strike="noStrike" cap="none" dirty="0">
                <a:solidFill>
                  <a:schemeClr val="dk1"/>
                </a:solidFill>
                <a:latin typeface="Calibri"/>
                <a:ea typeface="Calibri"/>
                <a:cs typeface="Calibri"/>
                <a:sym typeface="Calibri"/>
              </a:rPr>
              <a:t>/agenda/2016/01/the-fourth-industrial-revolution-what-it-means-and-how-to-respond/</a:t>
            </a:r>
            <a:endParaRPr sz="570" b="0" i="1"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57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9291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017" b="0" i="0" u="none" strike="noStrike" cap="none" dirty="0">
                <a:solidFill>
                  <a:schemeClr val="dk1"/>
                </a:solidFill>
                <a:latin typeface="Calibri"/>
                <a:ea typeface="Calibri"/>
                <a:cs typeface="Calibri"/>
                <a:sym typeface="Calibri"/>
              </a:rPr>
              <a:t>Outside of industry, deep learning is changing the way we answer big questions.</a:t>
            </a:r>
            <a:endParaRPr dirty="0"/>
          </a:p>
          <a:p>
            <a:pPr marL="0" marR="0" lvl="0" indent="0" algn="l" rtl="0">
              <a:lnSpc>
                <a:spcPct val="80000"/>
              </a:lnSpc>
              <a:spcBef>
                <a:spcPts val="0"/>
              </a:spcBef>
              <a:spcAft>
                <a:spcPts val="0"/>
              </a:spcAft>
              <a:buNone/>
            </a:pPr>
            <a:endParaRPr sz="1017" b="1"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None/>
            </a:pPr>
            <a:r>
              <a:rPr lang="en-US" sz="1017" b="1" i="0" u="none" strike="noStrike" cap="none" dirty="0">
                <a:solidFill>
                  <a:srgbClr val="000000"/>
                </a:solidFill>
                <a:latin typeface="Calibri"/>
                <a:ea typeface="Calibri"/>
                <a:cs typeface="Calibri"/>
                <a:sym typeface="Calibri"/>
              </a:rPr>
              <a:t>“SEEING” GRAVITY IN REAL TIME </a:t>
            </a:r>
            <a:endParaRPr dirty="0"/>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In September 2015, 100 years after Einstein predicted them, deep learning assisted astronomers in observing gravitational waves for the first time. “Seeing” gravity —a feat that Einstein doubted would ever be achieved— opened the door to a new class of astrophysics, along with daunting new challenges.</a:t>
            </a:r>
            <a:endParaRPr sz="1017"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br>
              <a:rPr lang="en-US" sz="1017" b="0" i="0" u="none" strike="noStrike" cap="none" dirty="0">
                <a:solidFill>
                  <a:schemeClr val="dk1"/>
                </a:solidFill>
                <a:latin typeface="Calibri"/>
                <a:ea typeface="Calibri"/>
                <a:cs typeface="Calibri"/>
                <a:sym typeface="Calibri"/>
              </a:rPr>
            </a:br>
            <a:r>
              <a:rPr lang="en-US" sz="1017" b="0" i="0" u="none" strike="noStrike" cap="none" dirty="0">
                <a:solidFill>
                  <a:schemeClr val="dk1"/>
                </a:solidFill>
                <a:latin typeface="Calibri"/>
                <a:ea typeface="Calibri"/>
                <a:cs typeface="Calibri"/>
                <a:sym typeface="Calibri"/>
              </a:rPr>
              <a:t>These new challenges are being faced with </a:t>
            </a:r>
            <a:r>
              <a:rPr lang="en-US" sz="1017" b="0" i="0" u="none" strike="noStrike" cap="none" dirty="0">
                <a:solidFill>
                  <a:schemeClr val="dk1"/>
                </a:solidFill>
                <a:latin typeface="Trebuchet MS"/>
                <a:ea typeface="Trebuchet MS"/>
                <a:cs typeface="Trebuchet MS"/>
                <a:sym typeface="Trebuchet MS"/>
              </a:rPr>
              <a:t>deep learning to process gravitational wave data more than 100 times faster than its previous machine learning methods — making real-time analysis possible and putting us one step closer to understanding the universe’s oldest secrets.</a:t>
            </a:r>
            <a:endParaRPr sz="1017"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1295"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1017" b="1" i="0" u="none" strike="noStrike" cap="none" dirty="0">
                <a:solidFill>
                  <a:schemeClr val="dk1"/>
                </a:solidFill>
                <a:latin typeface="Trebuchet MS"/>
                <a:ea typeface="Trebuchet MS"/>
                <a:cs typeface="Trebuchet MS"/>
                <a:sym typeface="Trebuchet MS"/>
              </a:rPr>
              <a:t>Accelerating Drug Discovery with AI</a:t>
            </a:r>
            <a:endParaRPr sz="1017" b="1" i="0" u="none" strike="noStrike" cap="none" dirty="0">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It takes an </a:t>
            </a:r>
            <a:r>
              <a:rPr lang="en-US" sz="1017" b="1" i="0" u="none" strike="noStrike" cap="none" dirty="0">
                <a:solidFill>
                  <a:schemeClr val="dk1"/>
                </a:solidFill>
                <a:latin typeface="Trebuchet MS"/>
                <a:ea typeface="Trebuchet MS"/>
                <a:cs typeface="Trebuchet MS"/>
                <a:sym typeface="Trebuchet MS"/>
              </a:rPr>
              <a:t>average of 12 years and $2.6 billion to bring a new drug to market</a:t>
            </a:r>
            <a:r>
              <a:rPr lang="en-US" sz="1017" b="0" i="0" u="none" strike="noStrike" cap="none" dirty="0">
                <a:solidFill>
                  <a:schemeClr val="dk1"/>
                </a:solidFill>
                <a:latin typeface="Trebuchet MS"/>
                <a:ea typeface="Trebuchet MS"/>
                <a:cs typeface="Trebuchet MS"/>
                <a:sym typeface="Trebuchet MS"/>
              </a:rPr>
              <a:t>. Effective and affordable medical care in the future will depend on breakthroughs to speed the process. Molecular energetics, where millions of molecules are scanned to determine how they interact with each other, promises to do just that, but it requires an enormous amount of computing power. </a:t>
            </a:r>
            <a:endParaRPr dirty="0"/>
          </a:p>
          <a:p>
            <a:pPr marL="0" marR="0" lvl="0" indent="0" algn="l" rtl="0">
              <a:lnSpc>
                <a:spcPct val="90000"/>
              </a:lnSpc>
              <a:spcBef>
                <a:spcPts val="0"/>
              </a:spcBef>
              <a:spcAft>
                <a:spcPts val="0"/>
              </a:spcAft>
              <a:buNone/>
            </a:pPr>
            <a:br>
              <a:rPr lang="en-US" sz="1017" b="0" i="0" u="none" strike="noStrike" cap="none" dirty="0">
                <a:solidFill>
                  <a:schemeClr val="dk1"/>
                </a:solidFill>
                <a:latin typeface="Trebuchet MS"/>
                <a:ea typeface="Trebuchet MS"/>
                <a:cs typeface="Trebuchet MS"/>
                <a:sym typeface="Trebuchet MS"/>
              </a:rPr>
            </a:br>
            <a:r>
              <a:rPr lang="en-US" sz="1017" b="0" i="0" u="none" strike="noStrike" cap="none" dirty="0">
                <a:solidFill>
                  <a:schemeClr val="dk1"/>
                </a:solidFill>
                <a:latin typeface="Trebuchet MS"/>
                <a:ea typeface="Trebuchet MS"/>
                <a:cs typeface="Trebuchet MS"/>
                <a:sym typeface="Trebuchet MS"/>
              </a:rPr>
              <a:t>Today’s </a:t>
            </a:r>
            <a:r>
              <a:rPr lang="en-US" sz="1017" b="1" i="0" u="none" strike="noStrike" cap="none" dirty="0">
                <a:solidFill>
                  <a:schemeClr val="dk1"/>
                </a:solidFill>
                <a:latin typeface="Trebuchet MS"/>
                <a:ea typeface="Trebuchet MS"/>
                <a:cs typeface="Trebuchet MS"/>
                <a:sym typeface="Trebuchet MS"/>
              </a:rPr>
              <a:t>CPU-based methods</a:t>
            </a:r>
            <a:r>
              <a:rPr lang="en-US" sz="1017" b="0" i="0" u="none" strike="noStrike" cap="none" dirty="0">
                <a:solidFill>
                  <a:schemeClr val="dk1"/>
                </a:solidFill>
                <a:latin typeface="Trebuchet MS"/>
                <a:ea typeface="Trebuchet MS"/>
                <a:cs typeface="Trebuchet MS"/>
                <a:sym typeface="Trebuchet MS"/>
              </a:rPr>
              <a:t> can process as many as </a:t>
            </a:r>
            <a:r>
              <a:rPr lang="en-US" sz="1017" b="1" i="0" u="none" strike="noStrike" cap="none" dirty="0">
                <a:solidFill>
                  <a:schemeClr val="dk1"/>
                </a:solidFill>
                <a:latin typeface="Trebuchet MS"/>
                <a:ea typeface="Trebuchet MS"/>
                <a:cs typeface="Trebuchet MS"/>
                <a:sym typeface="Trebuchet MS"/>
              </a:rPr>
              <a:t>two million candidates per year</a:t>
            </a:r>
            <a:r>
              <a:rPr lang="en-US" sz="1017" b="0" i="0" u="none" strike="noStrike" cap="none" dirty="0">
                <a:solidFill>
                  <a:schemeClr val="dk1"/>
                </a:solidFill>
                <a:latin typeface="Trebuchet MS"/>
                <a:ea typeface="Trebuchet MS"/>
                <a:cs typeface="Trebuchet MS"/>
                <a:sym typeface="Trebuchet MS"/>
              </a:rPr>
              <a:t>, but researchers at the Universities of Florida and North Carolina have developed a way to use GPU-based deep learning to accomplish the </a:t>
            </a:r>
            <a:r>
              <a:rPr lang="en-US" sz="1017" b="1" i="0" u="none" strike="noStrike" cap="none" dirty="0">
                <a:solidFill>
                  <a:schemeClr val="dk1"/>
                </a:solidFill>
                <a:latin typeface="Trebuchet MS"/>
                <a:ea typeface="Trebuchet MS"/>
                <a:cs typeface="Trebuchet MS"/>
                <a:sym typeface="Trebuchet MS"/>
              </a:rPr>
              <a:t>same work in under two minutes</a:t>
            </a:r>
            <a:r>
              <a:rPr lang="en-US" sz="1017" b="0" i="0" u="none" strike="noStrike" cap="none" dirty="0">
                <a:solidFill>
                  <a:schemeClr val="dk1"/>
                </a:solidFill>
                <a:latin typeface="Trebuchet MS"/>
                <a:ea typeface="Trebuchet MS"/>
                <a:cs typeface="Trebuchet MS"/>
                <a:sym typeface="Trebuchet MS"/>
              </a:rPr>
              <a:t>. Its speed and accuracy could start a revolution in computational chemistry — and forever change the way we discover the medicines of the future.</a:t>
            </a:r>
            <a:endParaRPr dirty="0"/>
          </a:p>
          <a:p>
            <a:pPr marL="0" marR="0" lvl="0" indent="0" algn="l" rtl="0">
              <a:lnSpc>
                <a:spcPct val="90000"/>
              </a:lnSpc>
              <a:spcBef>
                <a:spcPts val="0"/>
              </a:spcBef>
              <a:spcAft>
                <a:spcPts val="0"/>
              </a:spcAft>
              <a:buClr>
                <a:schemeClr val="dk1"/>
              </a:buClr>
              <a:buSzPts val="1110"/>
              <a:buFont typeface="Calibri"/>
              <a:buNone/>
            </a:pPr>
            <a:endParaRPr sz="1110" b="0" i="0" u="none" strike="noStrike" cap="none" dirty="0">
              <a:solidFill>
                <a:schemeClr val="dk1"/>
              </a:solidFill>
              <a:latin typeface="Calibri"/>
              <a:ea typeface="Calibri"/>
              <a:cs typeface="Calibri"/>
              <a:sym typeface="Calibri"/>
            </a:endParaRPr>
          </a:p>
        </p:txBody>
      </p:sp>
      <p:sp>
        <p:nvSpPr>
          <p:cNvPr id="683" name="Shape 6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4690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8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19</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357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4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0274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2243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1" name="Google Shape;161;p1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45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086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4344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214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512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6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0" name="Shape 210"/>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1" name="Shape 211"/>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24" name="Shape 2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5" name="Shape 225"/>
          <p:cNvSpPr txBox="1">
            <a:spLocks noGrp="1"/>
          </p:cNvSpPr>
          <p:nvPr>
            <p:ph type="sldNum" idx="12"/>
          </p:nvPr>
        </p:nvSpPr>
        <p:spPr>
          <a:xfrm>
            <a:off x="10659593" y="6271500"/>
            <a:ext cx="731600" cy="524800"/>
          </a:xfrm>
          <a:prstGeom prst="rect">
            <a:avLst/>
          </a:prstGeom>
          <a:noFill/>
          <a:ln>
            <a:noFill/>
          </a:ln>
        </p:spPr>
        <p:txBody>
          <a:bodyPr spcFirstLastPara="1" wrap="square" lIns="109700" tIns="109700" rIns="109700" bIns="109700" anchor="ctr" anchorCtr="0">
            <a:noAutofit/>
          </a:bodyPr>
          <a:lstStyle>
            <a:lvl1pPr marL="0" marR="0" lvl="0" indent="0" algn="l" rtl="0">
              <a:spcBef>
                <a:spcPts val="0"/>
              </a:spcBef>
              <a:buNone/>
              <a:defRPr sz="1800">
                <a:solidFill>
                  <a:schemeClr val="dk2"/>
                </a:solidFill>
                <a:latin typeface="Trebuchet MS"/>
                <a:ea typeface="Trebuchet MS"/>
                <a:cs typeface="Trebuchet MS"/>
                <a:sym typeface="Trebuchet MS"/>
              </a:defRPr>
            </a:lvl1pPr>
            <a:lvl2pPr marL="0" marR="0" lvl="1" indent="0" algn="l" rtl="0">
              <a:spcBef>
                <a:spcPts val="0"/>
              </a:spcBef>
              <a:buNone/>
              <a:defRPr sz="1800">
                <a:solidFill>
                  <a:schemeClr val="dk2"/>
                </a:solidFill>
                <a:latin typeface="Trebuchet MS"/>
                <a:ea typeface="Trebuchet MS"/>
                <a:cs typeface="Trebuchet MS"/>
                <a:sym typeface="Trebuchet MS"/>
              </a:defRPr>
            </a:lvl2pPr>
            <a:lvl3pPr marL="0" marR="0" lvl="2" indent="0" algn="l" rtl="0">
              <a:spcBef>
                <a:spcPts val="0"/>
              </a:spcBef>
              <a:buNone/>
              <a:defRPr sz="1800">
                <a:solidFill>
                  <a:schemeClr val="dk2"/>
                </a:solidFill>
                <a:latin typeface="Trebuchet MS"/>
                <a:ea typeface="Trebuchet MS"/>
                <a:cs typeface="Trebuchet MS"/>
                <a:sym typeface="Trebuchet MS"/>
              </a:defRPr>
            </a:lvl3pPr>
            <a:lvl4pPr marL="0" marR="0" lvl="3" indent="0" algn="l" rtl="0">
              <a:spcBef>
                <a:spcPts val="0"/>
              </a:spcBef>
              <a:buNone/>
              <a:defRPr sz="1800">
                <a:solidFill>
                  <a:schemeClr val="dk2"/>
                </a:solidFill>
                <a:latin typeface="Trebuchet MS"/>
                <a:ea typeface="Trebuchet MS"/>
                <a:cs typeface="Trebuchet MS"/>
                <a:sym typeface="Trebuchet MS"/>
              </a:defRPr>
            </a:lvl4pPr>
            <a:lvl5pPr marL="0" marR="0" lvl="4" indent="0" algn="l" rtl="0">
              <a:spcBef>
                <a:spcPts val="0"/>
              </a:spcBef>
              <a:buNone/>
              <a:defRPr sz="1800">
                <a:solidFill>
                  <a:schemeClr val="dk2"/>
                </a:solidFill>
                <a:latin typeface="Trebuchet MS"/>
                <a:ea typeface="Trebuchet MS"/>
                <a:cs typeface="Trebuchet MS"/>
                <a:sym typeface="Trebuchet MS"/>
              </a:defRPr>
            </a:lvl5pPr>
            <a:lvl6pPr marL="0" marR="0" lvl="5" indent="0" algn="l" rtl="0">
              <a:spcBef>
                <a:spcPts val="0"/>
              </a:spcBef>
              <a:buNone/>
              <a:defRPr sz="1800">
                <a:solidFill>
                  <a:schemeClr val="dk2"/>
                </a:solidFill>
                <a:latin typeface="Trebuchet MS"/>
                <a:ea typeface="Trebuchet MS"/>
                <a:cs typeface="Trebuchet MS"/>
                <a:sym typeface="Trebuchet MS"/>
              </a:defRPr>
            </a:lvl6pPr>
            <a:lvl7pPr marL="0" marR="0" lvl="6" indent="0" algn="l" rtl="0">
              <a:spcBef>
                <a:spcPts val="0"/>
              </a:spcBef>
              <a:buNone/>
              <a:defRPr sz="1800">
                <a:solidFill>
                  <a:schemeClr val="dk2"/>
                </a:solidFill>
                <a:latin typeface="Trebuchet MS"/>
                <a:ea typeface="Trebuchet MS"/>
                <a:cs typeface="Trebuchet MS"/>
                <a:sym typeface="Trebuchet MS"/>
              </a:defRPr>
            </a:lvl7pPr>
            <a:lvl8pPr marL="0" marR="0" lvl="7" indent="0" algn="l" rtl="0">
              <a:spcBef>
                <a:spcPts val="0"/>
              </a:spcBef>
              <a:buNone/>
              <a:defRPr sz="1800">
                <a:solidFill>
                  <a:schemeClr val="dk2"/>
                </a:solidFill>
                <a:latin typeface="Trebuchet MS"/>
                <a:ea typeface="Trebuchet MS"/>
                <a:cs typeface="Trebuchet MS"/>
                <a:sym typeface="Trebuchet MS"/>
              </a:defRPr>
            </a:lvl8pPr>
            <a:lvl9pPr marL="0" marR="0" lvl="8" indent="0" algn="l" rtl="0">
              <a:spcBef>
                <a:spcPts val="0"/>
              </a:spcBef>
              <a:buNone/>
              <a:defRPr sz="1800">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sp>
        <p:nvSpPr>
          <p:cNvPr id="177" name="Shape 17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78" name="Shape 17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39636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7994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extLst>
      <p:ext uri="{BB962C8B-B14F-4D97-AF65-F5344CB8AC3E}">
        <p14:creationId xmlns:p14="http://schemas.microsoft.com/office/powerpoint/2010/main" val="185003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Shape 23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0" name="Shape 240"/>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7" name="Shape 2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Shape 25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9" name="Shape 25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2"/>
        <p:cNvGrpSpPr/>
        <p:nvPr/>
      </p:nvGrpSpPr>
      <p:grpSpPr>
        <a:xfrm>
          <a:off x="0" y="0"/>
          <a:ext cx="0" cy="0"/>
          <a:chOff x="0" y="0"/>
          <a:chExt cx="0" cy="0"/>
        </a:xfrm>
      </p:grpSpPr>
      <p:sp>
        <p:nvSpPr>
          <p:cNvPr id="53" name="Shape 53"/>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54" name="Shape 54"/>
          <p:cNvSpPr txBox="1">
            <a:spLocks noGrp="1"/>
          </p:cNvSpPr>
          <p:nvPr>
            <p:ph type="title"/>
          </p:nvPr>
        </p:nvSpPr>
        <p:spPr>
          <a:xfrm>
            <a:off x="553719" y="703917"/>
            <a:ext cx="6579999" cy="68733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568960" y="2336704"/>
            <a:ext cx="6562000" cy="41043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6" name="Shape 56"/>
          <p:cNvSpPr txBox="1">
            <a:spLocks noGrp="1"/>
          </p:cNvSpPr>
          <p:nvPr>
            <p:ph type="body" idx="2"/>
          </p:nvPr>
        </p:nvSpPr>
        <p:spPr>
          <a:xfrm>
            <a:off x="553719" y="1314815"/>
            <a:ext cx="6579999" cy="583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8" name="Shape 58"/>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7" name="Shape 27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 name="Shape 28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Shape 2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553719" y="734695"/>
            <a:ext cx="11084667"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77" name="Shape 77"/>
          <p:cNvSpPr txBox="1">
            <a:spLocks noGrp="1"/>
          </p:cNvSpPr>
          <p:nvPr>
            <p:ph type="body" idx="1"/>
          </p:nvPr>
        </p:nvSpPr>
        <p:spPr>
          <a:xfrm>
            <a:off x="574167" y="2336704"/>
            <a:ext cx="11054000" cy="4131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8" name="Shape 78"/>
          <p:cNvSpPr txBox="1">
            <a:spLocks noGrp="1"/>
          </p:cNvSpPr>
          <p:nvPr>
            <p:ph type="body" idx="2"/>
          </p:nvPr>
        </p:nvSpPr>
        <p:spPr>
          <a:xfrm>
            <a:off x="553719" y="1314815"/>
            <a:ext cx="11084667" cy="583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0"/>
        <p:cNvGrpSpPr/>
        <p:nvPr/>
      </p:nvGrpSpPr>
      <p:grpSpPr>
        <a:xfrm>
          <a:off x="0" y="0"/>
          <a:ext cx="0" cy="0"/>
          <a:chOff x="0" y="0"/>
          <a:chExt cx="0" cy="0"/>
        </a:xfrm>
      </p:grpSpPr>
      <p:sp>
        <p:nvSpPr>
          <p:cNvPr id="81" name="Shape 81"/>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2" name="Shape 82"/>
          <p:cNvSpPr txBox="1">
            <a:spLocks noGrp="1"/>
          </p:cNvSpPr>
          <p:nvPr>
            <p:ph type="title"/>
          </p:nvPr>
        </p:nvSpPr>
        <p:spPr>
          <a:xfrm>
            <a:off x="1726105" y="5947367"/>
            <a:ext cx="8739667" cy="410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2222"/>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pic>
        <p:nvPicPr>
          <p:cNvPr id="83" name="Shape 83"/>
          <p:cNvPicPr preferRelativeResize="0"/>
          <p:nvPr/>
        </p:nvPicPr>
        <p:blipFill rotWithShape="1">
          <a:blip r:embed="rId2">
            <a:alphaModFix/>
          </a:blip>
          <a:srcRect/>
          <a:stretch/>
        </p:blipFill>
        <p:spPr>
          <a:xfrm>
            <a:off x="1903635" y="5713474"/>
            <a:ext cx="8384666" cy="1156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4"/>
        <p:cNvGrpSpPr/>
        <p:nvPr/>
      </p:nvGrpSpPr>
      <p:grpSpPr>
        <a:xfrm>
          <a:off x="0" y="0"/>
          <a:ext cx="0" cy="0"/>
          <a:chOff x="0" y="0"/>
          <a:chExt cx="0" cy="0"/>
        </a:xfrm>
      </p:grpSpPr>
      <p:sp>
        <p:nvSpPr>
          <p:cNvPr id="85" name="Shape 85"/>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553719" y="5743859"/>
            <a:ext cx="11084667" cy="59499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556"/>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3720" y="734697"/>
            <a:ext cx="11084560" cy="65659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74167" y="2336707"/>
            <a:ext cx="11054080" cy="4132139"/>
          </a:xfrm>
          <a:prstGeom prst="rect">
            <a:avLst/>
          </a:prstGeom>
          <a:noFill/>
          <a:ln>
            <a:noFill/>
          </a:ln>
        </p:spPr>
        <p:txBody>
          <a:bodyPr spcFirstLastPara="1" wrap="square" lIns="91425" tIns="91425" rIns="91425" bIns="91425" anchor="t" anchorCtr="0"/>
          <a:lstStyle>
            <a:lvl1pPr marL="609585" marR="0" lvl="0" indent="-445928" algn="l" rtl="0">
              <a:lnSpc>
                <a:spcPct val="90000"/>
              </a:lnSpc>
              <a:spcBef>
                <a:spcPts val="1000"/>
              </a:spcBef>
              <a:spcAft>
                <a:spcPts val="0"/>
              </a:spcAft>
              <a:buClr>
                <a:schemeClr val="dk1"/>
              </a:buClr>
              <a:buSzPts val="1667"/>
              <a:buFont typeface="Trebuchet MS"/>
              <a:buChar char="—"/>
              <a:defRPr sz="2223" b="0" i="0" u="none" strike="noStrike" cap="none">
                <a:solidFill>
                  <a:schemeClr val="dk2"/>
                </a:solidFill>
                <a:latin typeface="Trebuchet MS"/>
                <a:ea typeface="Trebuchet MS"/>
                <a:cs typeface="Trebuchet MS"/>
                <a:sym typeface="Trebuchet MS"/>
              </a:defRPr>
            </a:lvl1pPr>
            <a:lvl2pPr marL="1219170" marR="0" lvl="1" indent="-431789" algn="l" rtl="0">
              <a:lnSpc>
                <a:spcPct val="90000"/>
              </a:lnSpc>
              <a:spcBef>
                <a:spcPts val="1000"/>
              </a:spcBef>
              <a:spcAft>
                <a:spcPts val="0"/>
              </a:spcAft>
              <a:buClr>
                <a:schemeClr val="dk1"/>
              </a:buClr>
              <a:buSzPts val="1500"/>
              <a:buFont typeface="Trebuchet MS"/>
              <a:buChar char="—"/>
              <a:defRPr sz="2000" b="0" i="0" u="none" strike="noStrike" cap="none">
                <a:solidFill>
                  <a:schemeClr val="dk2"/>
                </a:solidFill>
                <a:latin typeface="Trebuchet MS"/>
                <a:ea typeface="Trebuchet MS"/>
                <a:cs typeface="Trebuchet MS"/>
                <a:sym typeface="Trebuchet MS"/>
              </a:defRPr>
            </a:lvl2pPr>
            <a:lvl3pPr marL="1828754" marR="0" lvl="2" indent="-417650" algn="l" rtl="0">
              <a:lnSpc>
                <a:spcPct val="90000"/>
              </a:lnSpc>
              <a:spcBef>
                <a:spcPts val="1000"/>
              </a:spcBef>
              <a:spcAft>
                <a:spcPts val="0"/>
              </a:spcAft>
              <a:buClr>
                <a:schemeClr val="dk1"/>
              </a:buClr>
              <a:buSzPts val="1333"/>
              <a:buFont typeface="Trebuchet MS"/>
              <a:buChar char="—"/>
              <a:defRPr sz="1777" b="0" i="0" u="none" strike="noStrike" cap="none">
                <a:solidFill>
                  <a:schemeClr val="dk2"/>
                </a:solidFill>
                <a:latin typeface="Trebuchet MS"/>
                <a:ea typeface="Trebuchet MS"/>
                <a:cs typeface="Trebuchet MS"/>
                <a:sym typeface="Trebuchet MS"/>
              </a:defRPr>
            </a:lvl3pPr>
            <a:lvl4pPr marL="2438339" marR="0" lvl="3" indent="-431789" algn="l" rtl="0">
              <a:lnSpc>
                <a:spcPct val="100000"/>
              </a:lnSpc>
              <a:spcBef>
                <a:spcPts val="1000"/>
              </a:spcBef>
              <a:spcAft>
                <a:spcPts val="0"/>
              </a:spcAft>
              <a:buClr>
                <a:schemeClr val="dk1"/>
              </a:buClr>
              <a:buSzPts val="1500"/>
              <a:buFont typeface="Noto Sans Symbols"/>
              <a:buChar char="▪"/>
              <a:defRPr sz="2000" b="0" i="0" u="none" strike="noStrike" cap="none">
                <a:solidFill>
                  <a:schemeClr val="lt1"/>
                </a:solidFill>
                <a:latin typeface="Trebuchet MS"/>
                <a:ea typeface="Trebuchet MS"/>
                <a:cs typeface="Trebuchet MS"/>
                <a:sym typeface="Trebuchet MS"/>
              </a:defRPr>
            </a:lvl4pPr>
            <a:lvl5pPr marL="3047924" marR="0" lvl="4" indent="-445928" algn="l" rtl="0">
              <a:lnSpc>
                <a:spcPct val="100000"/>
              </a:lnSpc>
              <a:spcBef>
                <a:spcPts val="444"/>
              </a:spcBef>
              <a:spcAft>
                <a:spcPts val="0"/>
              </a:spcAft>
              <a:buClr>
                <a:schemeClr val="dk1"/>
              </a:buClr>
              <a:buSzPts val="1667"/>
              <a:buFont typeface="Noto Sans Symbols"/>
              <a:buChar char="▪"/>
              <a:defRPr sz="2223" b="0" i="0" u="none" strike="noStrike" cap="none">
                <a:solidFill>
                  <a:schemeClr val="lt1"/>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609585" marR="0" lvl="0" indent="-304792"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219170" marR="0" lvl="1"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828754" marR="0" lvl="2"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438339" marR="0" lvl="3" indent="-304792" algn="ctr" rtl="0">
              <a:lnSpc>
                <a:spcPct val="100000"/>
              </a:lnSpc>
              <a:spcBef>
                <a:spcPts val="1000"/>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4pPr>
            <a:lvl5pPr marL="3047924" marR="0" lvl="4" indent="-304792" algn="ctr" rtl="0">
              <a:lnSpc>
                <a:spcPct val="100000"/>
              </a:lnSpc>
              <a:spcBef>
                <a:spcPts val="623"/>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0975580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1503" algn="l" rtl="0">
              <a:lnSpc>
                <a:spcPct val="90000"/>
              </a:lnSpc>
              <a:spcBef>
                <a:spcPts val="1000"/>
              </a:spcBef>
              <a:spcAft>
                <a:spcPts val="0"/>
              </a:spcAft>
              <a:buClr>
                <a:schemeClr val="dk1"/>
              </a:buClr>
              <a:buSzPts val="1778"/>
              <a:buFont typeface="Trebuchet MS"/>
              <a:buChar char="—"/>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75" name="Shape 17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4" name="Shape 19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96"/>
        <p:cNvGrpSpPr/>
        <p:nvPr/>
      </p:nvGrpSpPr>
      <p:grpSpPr>
        <a:xfrm>
          <a:off x="0" y="0"/>
          <a:ext cx="0" cy="0"/>
          <a:chOff x="0" y="0"/>
          <a:chExt cx="0" cy="0"/>
        </a:xfrm>
      </p:grpSpPr>
      <p:sp>
        <p:nvSpPr>
          <p:cNvPr id="197" name="Shape 1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98" name="Shape 19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0" name="Shape 200"/>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55271" y="726146"/>
            <a:ext cx="11081332"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574892" y="2224851"/>
            <a:ext cx="11054332" cy="434233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 name="Shape 13"/>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0" r:id="rId4"/>
    <p:sldLayoutId id="21474836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574892" y="2224853"/>
            <a:ext cx="11054368" cy="434227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9" r:id="rId2"/>
    <p:sldLayoutId id="2147483680" r:id="rId3"/>
    <p:sldLayoutId id="2147483682" r:id="rId4"/>
    <p:sldLayoutId id="2147483685" r:id="rId5"/>
    <p:sldLayoutId id="2147483759" r:id="rId6"/>
    <p:sldLayoutId id="2147483760" r:id="rId7"/>
    <p:sldLayoutId id="214748376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Shape 2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hyperlink" Target="https://www.docker.com/community-edition"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yurbain/DeepNLPIntro"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notebooks/welcome.ipynb"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Deep Learning for NLP Workshop</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6" name="Picture 5">
            <a:extLst>
              <a:ext uri="{FF2B5EF4-FFF2-40B4-BE49-F238E27FC236}">
                <a16:creationId xmlns:a16="http://schemas.microsoft.com/office/drawing/2014/main" id="{000BF59A-B29E-1042-9368-D3FDA55620DE}"/>
              </a:ext>
            </a:extLst>
          </p:cNvPr>
          <p:cNvPicPr>
            <a:picLocks noChangeAspect="1"/>
          </p:cNvPicPr>
          <p:nvPr/>
        </p:nvPicPr>
        <p:blipFill>
          <a:blip r:embed="rId3"/>
          <a:stretch>
            <a:fillRect/>
          </a:stretch>
        </p:blipFill>
        <p:spPr>
          <a:xfrm>
            <a:off x="4183648" y="334429"/>
            <a:ext cx="4241800" cy="36449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the Python 3 runtime environment.</a:t>
            </a:r>
          </a:p>
          <a:p>
            <a:r>
              <a:rPr lang="en-US" dirty="0"/>
              <a:t>Select Connect.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4" name="Picture 3">
            <a:extLst>
              <a:ext uri="{FF2B5EF4-FFF2-40B4-BE49-F238E27FC236}">
                <a16:creationId xmlns:a16="http://schemas.microsoft.com/office/drawing/2014/main" id="{1274B6F6-3C1B-4748-8982-7FBCB987DB1E}"/>
              </a:ext>
            </a:extLst>
          </p:cNvPr>
          <p:cNvPicPr>
            <a:picLocks noChangeAspect="1"/>
          </p:cNvPicPr>
          <p:nvPr/>
        </p:nvPicPr>
        <p:blipFill>
          <a:blip r:embed="rId3"/>
          <a:stretch>
            <a:fillRect/>
          </a:stretch>
        </p:blipFill>
        <p:spPr>
          <a:xfrm>
            <a:off x="2478973" y="2745521"/>
            <a:ext cx="6665027" cy="3278684"/>
          </a:xfrm>
          <a:prstGeom prst="rect">
            <a:avLst/>
          </a:prstGeom>
        </p:spPr>
      </p:pic>
    </p:spTree>
    <p:extLst>
      <p:ext uri="{BB962C8B-B14F-4D97-AF65-F5344CB8AC3E}">
        <p14:creationId xmlns:p14="http://schemas.microsoft.com/office/powerpoint/2010/main" val="2649898853"/>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6" y="1138989"/>
            <a:ext cx="11354597" cy="5329858"/>
          </a:xfrm>
        </p:spPr>
        <p:txBody>
          <a:bodyPr/>
          <a:lstStyle/>
          <a:p>
            <a:r>
              <a:rPr lang="en-US" dirty="0"/>
              <a:t>Optional: Select Runtime -&gt; Change runtime type -&gt; Hardware accelerator -&gt; GPU, Save!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5" name="Picture 4">
            <a:extLst>
              <a:ext uri="{FF2B5EF4-FFF2-40B4-BE49-F238E27FC236}">
                <a16:creationId xmlns:a16="http://schemas.microsoft.com/office/drawing/2014/main" id="{81C94327-6077-234A-B6FC-C45E54EC9C32}"/>
              </a:ext>
            </a:extLst>
          </p:cNvPr>
          <p:cNvPicPr>
            <a:picLocks noChangeAspect="1"/>
          </p:cNvPicPr>
          <p:nvPr/>
        </p:nvPicPr>
        <p:blipFill>
          <a:blip r:embed="rId3"/>
          <a:stretch>
            <a:fillRect/>
          </a:stretch>
        </p:blipFill>
        <p:spPr>
          <a:xfrm>
            <a:off x="1343890" y="2784425"/>
            <a:ext cx="4235749" cy="3020844"/>
          </a:xfrm>
          <a:prstGeom prst="rect">
            <a:avLst/>
          </a:prstGeom>
        </p:spPr>
      </p:pic>
      <p:pic>
        <p:nvPicPr>
          <p:cNvPr id="6" name="Picture 5">
            <a:extLst>
              <a:ext uri="{FF2B5EF4-FFF2-40B4-BE49-F238E27FC236}">
                <a16:creationId xmlns:a16="http://schemas.microsoft.com/office/drawing/2014/main" id="{04C2969B-4EBD-D54C-B39F-3EBEFD45127E}"/>
              </a:ext>
            </a:extLst>
          </p:cNvPr>
          <p:cNvPicPr>
            <a:picLocks noChangeAspect="1"/>
          </p:cNvPicPr>
          <p:nvPr/>
        </p:nvPicPr>
        <p:blipFill>
          <a:blip r:embed="rId4"/>
          <a:stretch>
            <a:fillRect/>
          </a:stretch>
        </p:blipFill>
        <p:spPr>
          <a:xfrm>
            <a:off x="6075916" y="2682091"/>
            <a:ext cx="4408632" cy="3123178"/>
          </a:xfrm>
          <a:prstGeom prst="rect">
            <a:avLst/>
          </a:prstGeom>
        </p:spPr>
      </p:pic>
    </p:spTree>
    <p:extLst>
      <p:ext uri="{BB962C8B-B14F-4D97-AF65-F5344CB8AC3E}">
        <p14:creationId xmlns:p14="http://schemas.microsoft.com/office/powerpoint/2010/main" val="558610031"/>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2: Docker</a:t>
            </a:r>
          </a:p>
          <a:p>
            <a:pPr marL="163657" indent="0">
              <a:buNone/>
            </a:pPr>
            <a:r>
              <a:rPr lang="en-US" b="1" dirty="0"/>
              <a:t>1) Install Docker CE</a:t>
            </a:r>
            <a:endParaRPr lang="en-US" dirty="0"/>
          </a:p>
          <a:p>
            <a:pPr marL="163657" indent="0">
              <a:buNone/>
            </a:pPr>
            <a:r>
              <a:rPr lang="en-US" u="sng" dirty="0">
                <a:hlinkClick r:id="rId2"/>
              </a:rPr>
              <a:t>https://www.docker.com/community-edition</a:t>
            </a:r>
            <a:r>
              <a:rPr lang="en-US" dirty="0"/>
              <a:t> </a:t>
            </a:r>
            <a:br>
              <a:rPr lang="en-US" dirty="0"/>
            </a:br>
            <a:endParaRPr lang="en-US" dirty="0"/>
          </a:p>
          <a:p>
            <a:pPr marL="163657" indent="0">
              <a:buNone/>
            </a:pPr>
            <a:r>
              <a:rPr lang="en-US" b="1" dirty="0"/>
              <a:t>2) Open a terminal and run Docker to launch the workshop image in a Docker container</a:t>
            </a:r>
            <a:endParaRPr lang="en-US" dirty="0"/>
          </a:p>
          <a:p>
            <a:pPr marL="163657" indent="0">
              <a:buNone/>
            </a:pPr>
            <a:r>
              <a:rPr lang="en-US" dirty="0"/>
              <a:t>$ docker run -p 8889:8888  </a:t>
            </a:r>
            <a:r>
              <a:rPr lang="en-US" dirty="0" err="1"/>
              <a:t>jayurbain</a:t>
            </a:r>
            <a:r>
              <a:rPr lang="en-US" dirty="0"/>
              <a:t>/</a:t>
            </a:r>
            <a:r>
              <a:rPr lang="en-US" dirty="0" err="1"/>
              <a:t>deepnlpintro:latest</a:t>
            </a:r>
            <a:br>
              <a:rPr lang="en-US" dirty="0"/>
            </a:br>
            <a:endParaRPr lang="en-US" dirty="0"/>
          </a:p>
          <a:p>
            <a:pPr marL="163657" indent="0">
              <a:buNone/>
            </a:pPr>
            <a:r>
              <a:rPr lang="en-US" b="1" dirty="0"/>
              <a:t>3) Open Chrome browser to localhost, port 8889, with the token</a:t>
            </a:r>
            <a:endParaRPr lang="en-US" dirty="0"/>
          </a:p>
          <a:p>
            <a:pPr marL="163657" indent="0">
              <a:buNone/>
            </a:pPr>
            <a:r>
              <a:rPr lang="en-US" dirty="0"/>
              <a:t>http://localhost:8889/?token=e1bc2fe905e1b0de7ec0820b03841c9d7d3bb434377540df</a:t>
            </a:r>
          </a:p>
          <a:p>
            <a:pPr marL="163657" indent="0">
              <a:buNone/>
            </a:pPr>
            <a:endParaRPr lang="en-US" dirty="0"/>
          </a:p>
        </p:txBody>
      </p:sp>
    </p:spTree>
    <p:extLst>
      <p:ext uri="{BB962C8B-B14F-4D97-AF65-F5344CB8AC3E}">
        <p14:creationId xmlns:p14="http://schemas.microsoft.com/office/powerpoint/2010/main" val="94953764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3: Local repository</a:t>
            </a:r>
          </a:p>
          <a:p>
            <a:pPr marL="163657" indent="0">
              <a:buNone/>
            </a:pPr>
            <a:r>
              <a:rPr lang="en-US" dirty="0"/>
              <a:t>If you would prefer to set up your own environment, the lab exercises can be found at the following </a:t>
            </a:r>
            <a:r>
              <a:rPr lang="en-US" dirty="0" err="1"/>
              <a:t>github</a:t>
            </a:r>
            <a:r>
              <a:rPr lang="en-US" dirty="0"/>
              <a:t> repository:</a:t>
            </a:r>
          </a:p>
          <a:p>
            <a:pPr marL="163657" indent="0">
              <a:buNone/>
            </a:pPr>
            <a:r>
              <a:rPr lang="en-US" dirty="0">
                <a:hlinkClick r:id="rId2"/>
              </a:rPr>
              <a:t>https://github.com/jayurbain/DeepNLPIntro</a:t>
            </a:r>
            <a:endParaRPr lang="en-US"/>
          </a:p>
          <a:p>
            <a:pPr marL="163657" indent="0">
              <a:buNone/>
            </a:pPr>
            <a:endParaRPr lang="en-US" dirty="0"/>
          </a:p>
        </p:txBody>
      </p:sp>
    </p:spTree>
    <p:extLst>
      <p:ext uri="{BB962C8B-B14F-4D97-AF65-F5344CB8AC3E}">
        <p14:creationId xmlns:p14="http://schemas.microsoft.com/office/powerpoint/2010/main" val="2898327727"/>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Intro to Deep Learning</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5" name="Picture 4"/>
          <p:cNvPicPr>
            <a:picLocks noChangeAspect="1"/>
          </p:cNvPicPr>
          <p:nvPr/>
        </p:nvPicPr>
        <p:blipFill>
          <a:blip r:embed="rId3"/>
          <a:stretch>
            <a:fillRect/>
          </a:stretch>
        </p:blipFill>
        <p:spPr>
          <a:xfrm>
            <a:off x="400966" y="1225797"/>
            <a:ext cx="11348563" cy="2590433"/>
          </a:xfrm>
          <a:prstGeom prst="rect">
            <a:avLst/>
          </a:prstGeom>
        </p:spPr>
      </p:pic>
    </p:spTree>
    <p:extLst>
      <p:ext uri="{BB962C8B-B14F-4D97-AF65-F5344CB8AC3E}">
        <p14:creationId xmlns:p14="http://schemas.microsoft.com/office/powerpoint/2010/main" val="367377919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ACCOMPLISHING COMPLEX GOALS</a:t>
            </a:r>
            <a:endParaRPr/>
          </a:p>
        </p:txBody>
      </p:sp>
      <p:pic>
        <p:nvPicPr>
          <p:cNvPr id="656" name="Shape 656" descr="C:\Users\hmarinez\Desktop\Deep_Learning_Icons_R5_PNG.jpg.png"/>
          <p:cNvPicPr preferRelativeResize="0"/>
          <p:nvPr/>
        </p:nvPicPr>
        <p:blipFill rotWithShape="1">
          <a:blip r:embed="rId3">
            <a:alphaModFix/>
          </a:blip>
          <a:srcRect l="3822" t="7355" r="3521" b="14664"/>
          <a:stretch/>
        </p:blipFill>
        <p:spPr>
          <a:xfrm>
            <a:off x="553720" y="1864054"/>
            <a:ext cx="11084560" cy="4556124"/>
          </a:xfrm>
          <a:prstGeom prst="rect">
            <a:avLst/>
          </a:prstGeom>
          <a:noFill/>
          <a:ln>
            <a:noFill/>
          </a:ln>
        </p:spPr>
      </p:pic>
    </p:spTree>
    <p:extLst>
      <p:ext uri="{BB962C8B-B14F-4D97-AF65-F5344CB8AC3E}">
        <p14:creationId xmlns:p14="http://schemas.microsoft.com/office/powerpoint/2010/main" val="205751325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49490"/>
            <a:ext cx="12192000" cy="1257086"/>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63" name="Shape 66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SWEEPING ACROSS INDUSTRIES</a:t>
            </a:r>
            <a:endParaRPr/>
          </a:p>
        </p:txBody>
      </p:sp>
      <p:pic>
        <p:nvPicPr>
          <p:cNvPr id="664" name="Shape 664" descr="http://www.healthcareglobal.com/public/uploads/large/large_article_im1111_DigitalImaging.jpg"/>
          <p:cNvPicPr preferRelativeResize="0"/>
          <p:nvPr/>
        </p:nvPicPr>
        <p:blipFill rotWithShape="1">
          <a:blip r:embed="rId3">
            <a:alphaModFix/>
          </a:blip>
          <a:srcRect/>
          <a:stretch/>
        </p:blipFill>
        <p:spPr>
          <a:xfrm>
            <a:off x="2457351" y="1958819"/>
            <a:ext cx="2353959" cy="2474422"/>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5" name="Shape 665" descr="http://images.dailytech.com/nimage/21649_large_cyber_security.gif"/>
          <p:cNvPicPr preferRelativeResize="0"/>
          <p:nvPr/>
        </p:nvPicPr>
        <p:blipFill rotWithShape="1">
          <a:blip r:embed="rId4">
            <a:alphaModFix/>
          </a:blip>
          <a:srcRect r="5176"/>
          <a:stretch/>
        </p:blipFill>
        <p:spPr>
          <a:xfrm>
            <a:off x="7392024" y="1965952"/>
            <a:ext cx="2318369" cy="246728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6" name="Shape 666" descr="https://www.kpmg-institutes.com/content/kpmg/institutes/us/en/institutes/advisory-institute/events/2014/08/webcast-tbm-media-entertainment-aug-26.image.690.230.medium.jpg"/>
          <p:cNvPicPr preferRelativeResize="0"/>
          <p:nvPr/>
        </p:nvPicPr>
        <p:blipFill rotWithShape="1">
          <a:blip r:embed="rId5">
            <a:alphaModFix/>
          </a:blip>
          <a:srcRect r="2870"/>
          <a:stretch/>
        </p:blipFill>
        <p:spPr>
          <a:xfrm>
            <a:off x="4911522" y="1975105"/>
            <a:ext cx="2389444" cy="2458136"/>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7" name="Shape 667" descr="https://encrypted-tbn0.gstatic.com/images?q=tbn:ANd9GcSGmjxhFcmVRo6KBN7AWK2OdKUtJ5HVutdbrjXn3bBQ0S1Dk0WF"/>
          <p:cNvPicPr preferRelativeResize="0"/>
          <p:nvPr/>
        </p:nvPicPr>
        <p:blipFill rotWithShape="1">
          <a:blip r:embed="rId6">
            <a:alphaModFix/>
          </a:blip>
          <a:srcRect/>
          <a:stretch/>
        </p:blipFill>
        <p:spPr>
          <a:xfrm>
            <a:off x="-3251" y="1967972"/>
            <a:ext cx="2352361" cy="246526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8" name="Shape 668" descr="C:\Users\ang\Desktop\iStock_000005809739XSmall-1_0.jpg"/>
          <p:cNvPicPr preferRelativeResize="0"/>
          <p:nvPr/>
        </p:nvPicPr>
        <p:blipFill rotWithShape="1">
          <a:blip r:embed="rId7">
            <a:alphaModFix/>
          </a:blip>
          <a:srcRect/>
          <a:stretch/>
        </p:blipFill>
        <p:spPr>
          <a:xfrm>
            <a:off x="3992242" y="3626017"/>
            <a:ext cx="800922" cy="798614"/>
          </a:xfrm>
          <a:prstGeom prst="rect">
            <a:avLst/>
          </a:prstGeom>
          <a:noFill/>
          <a:ln>
            <a:noFill/>
          </a:ln>
        </p:spPr>
      </p:pic>
      <p:pic>
        <p:nvPicPr>
          <p:cNvPr id="669" name="Shape 669" descr="http://files.linuxgizmos.com/nvidia_computer_vision2.jpg"/>
          <p:cNvPicPr preferRelativeResize="0"/>
          <p:nvPr/>
        </p:nvPicPr>
        <p:blipFill rotWithShape="1">
          <a:blip r:embed="rId8">
            <a:alphaModFix/>
          </a:blip>
          <a:srcRect l="8715" t="2509" r="18162" b="16292"/>
          <a:stretch/>
        </p:blipFill>
        <p:spPr>
          <a:xfrm>
            <a:off x="9799777" y="1958819"/>
            <a:ext cx="2379820" cy="2474423"/>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670" name="Shape 670"/>
          <p:cNvSpPr txBox="1"/>
          <p:nvPr/>
        </p:nvSpPr>
        <p:spPr>
          <a:xfrm>
            <a:off x="1" y="1504234"/>
            <a:ext cx="2457350"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Internet Services</a:t>
            </a:r>
            <a:endParaRPr/>
          </a:p>
        </p:txBody>
      </p:sp>
      <p:sp>
        <p:nvSpPr>
          <p:cNvPr id="671" name="Shape 671"/>
          <p:cNvSpPr txBox="1"/>
          <p:nvPr/>
        </p:nvSpPr>
        <p:spPr>
          <a:xfrm>
            <a:off x="2519505" y="1513387"/>
            <a:ext cx="2229647"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Medicine</a:t>
            </a:r>
            <a:endParaRPr/>
          </a:p>
        </p:txBody>
      </p:sp>
      <p:sp>
        <p:nvSpPr>
          <p:cNvPr id="672" name="Shape 672"/>
          <p:cNvSpPr txBox="1"/>
          <p:nvPr/>
        </p:nvSpPr>
        <p:spPr>
          <a:xfrm>
            <a:off x="4911522" y="1513387"/>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Media &amp; Entertainment</a:t>
            </a:r>
            <a:endParaRPr/>
          </a:p>
        </p:txBody>
      </p:sp>
      <p:sp>
        <p:nvSpPr>
          <p:cNvPr id="673" name="Shape 673"/>
          <p:cNvSpPr txBox="1"/>
          <p:nvPr/>
        </p:nvSpPr>
        <p:spPr>
          <a:xfrm>
            <a:off x="7356487"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Security &amp; Defense</a:t>
            </a:r>
            <a:endParaRPr/>
          </a:p>
        </p:txBody>
      </p:sp>
      <p:sp>
        <p:nvSpPr>
          <p:cNvPr id="674" name="Shape 674"/>
          <p:cNvSpPr txBox="1"/>
          <p:nvPr/>
        </p:nvSpPr>
        <p:spPr>
          <a:xfrm>
            <a:off x="9790152"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Autonomous Machines</a:t>
            </a:r>
            <a:endParaRPr/>
          </a:p>
        </p:txBody>
      </p:sp>
      <p:sp>
        <p:nvSpPr>
          <p:cNvPr id="675" name="Shape 675"/>
          <p:cNvSpPr txBox="1"/>
          <p:nvPr/>
        </p:nvSpPr>
        <p:spPr>
          <a:xfrm>
            <a:off x="2669901" y="4880502"/>
            <a:ext cx="222773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Cancer cell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Diabetic grading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Drug discovery</a:t>
            </a:r>
            <a:endParaRPr/>
          </a:p>
        </p:txBody>
      </p:sp>
      <p:sp>
        <p:nvSpPr>
          <p:cNvPr id="676" name="Shape 676"/>
          <p:cNvSpPr txBox="1"/>
          <p:nvPr/>
        </p:nvSpPr>
        <p:spPr>
          <a:xfrm>
            <a:off x="9818593" y="4880502"/>
            <a:ext cx="2266930"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Pedestrian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Lane tracking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Recognize traffic signs</a:t>
            </a:r>
            <a:endParaRPr/>
          </a:p>
        </p:txBody>
      </p:sp>
      <p:sp>
        <p:nvSpPr>
          <p:cNvPr id="677" name="Shape 677"/>
          <p:cNvSpPr txBox="1"/>
          <p:nvPr/>
        </p:nvSpPr>
        <p:spPr>
          <a:xfrm>
            <a:off x="7517955" y="4878200"/>
            <a:ext cx="212896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Face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surveillance</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Cyber security</a:t>
            </a:r>
            <a:endParaRPr/>
          </a:p>
        </p:txBody>
      </p:sp>
      <p:sp>
        <p:nvSpPr>
          <p:cNvPr id="678" name="Shape 678"/>
          <p:cNvSpPr txBox="1"/>
          <p:nvPr/>
        </p:nvSpPr>
        <p:spPr>
          <a:xfrm>
            <a:off x="4972909" y="4880502"/>
            <a:ext cx="2282147"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captioning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Content based search</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Real time translation</a:t>
            </a:r>
            <a:endParaRPr/>
          </a:p>
        </p:txBody>
      </p:sp>
      <p:sp>
        <p:nvSpPr>
          <p:cNvPr id="679" name="Shape 679"/>
          <p:cNvSpPr txBox="1"/>
          <p:nvPr/>
        </p:nvSpPr>
        <p:spPr>
          <a:xfrm>
            <a:off x="-1" y="4878200"/>
            <a:ext cx="290414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Image/Video classification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Speech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Natural language processing</a:t>
            </a:r>
            <a:endParaRPr/>
          </a:p>
        </p:txBody>
      </p:sp>
    </p:spTree>
    <p:extLst>
      <p:ext uri="{BB962C8B-B14F-4D97-AF65-F5344CB8AC3E}">
        <p14:creationId xmlns:p14="http://schemas.microsoft.com/office/powerpoint/2010/main" val="325258085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Shape 685"/>
          <p:cNvPicPr preferRelativeResize="0"/>
          <p:nvPr/>
        </p:nvPicPr>
        <p:blipFill rotWithShape="1">
          <a:blip r:embed="rId3">
            <a:alphaModFix/>
          </a:blip>
          <a:srcRect/>
          <a:stretch/>
        </p:blipFill>
        <p:spPr>
          <a:xfrm>
            <a:off x="191356" y="1100235"/>
            <a:ext cx="4413249" cy="5752464"/>
          </a:xfrm>
          <a:prstGeom prst="rect">
            <a:avLst/>
          </a:prstGeom>
          <a:noFill/>
          <a:ln>
            <a:noFill/>
          </a:ln>
        </p:spPr>
      </p:pic>
      <p:pic>
        <p:nvPicPr>
          <p:cNvPr id="686" name="Shape 686"/>
          <p:cNvPicPr preferRelativeResize="0"/>
          <p:nvPr/>
        </p:nvPicPr>
        <p:blipFill rotWithShape="1">
          <a:blip r:embed="rId3">
            <a:alphaModFix/>
          </a:blip>
          <a:srcRect/>
          <a:stretch/>
        </p:blipFill>
        <p:spPr>
          <a:xfrm>
            <a:off x="3991852" y="1100235"/>
            <a:ext cx="4413249" cy="5752464"/>
          </a:xfrm>
          <a:prstGeom prst="rect">
            <a:avLst/>
          </a:prstGeom>
          <a:noFill/>
          <a:ln>
            <a:noFill/>
          </a:ln>
        </p:spPr>
      </p:pic>
      <p:sp>
        <p:nvSpPr>
          <p:cNvPr id="687" name="Shape 687"/>
          <p:cNvSpPr/>
          <p:nvPr/>
        </p:nvSpPr>
        <p:spPr>
          <a:xfrm>
            <a:off x="506047"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88" name="Shape 688"/>
          <p:cNvSpPr/>
          <p:nvPr/>
        </p:nvSpPr>
        <p:spPr>
          <a:xfrm>
            <a:off x="568387"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89" name="Shape 689"/>
          <p:cNvPicPr preferRelativeResize="0"/>
          <p:nvPr/>
        </p:nvPicPr>
        <p:blipFill rotWithShape="1">
          <a:blip r:embed="rId4">
            <a:alphaModFix/>
          </a:blip>
          <a:srcRect l="27408" r="16698"/>
          <a:stretch/>
        </p:blipFill>
        <p:spPr>
          <a:xfrm>
            <a:off x="578556" y="1407793"/>
            <a:ext cx="3485823" cy="3880690"/>
          </a:xfrm>
          <a:prstGeom prst="rect">
            <a:avLst/>
          </a:prstGeom>
          <a:noFill/>
          <a:ln>
            <a:noFill/>
          </a:ln>
        </p:spPr>
      </p:pic>
      <p:sp>
        <p:nvSpPr>
          <p:cNvPr id="690" name="Shape 690"/>
          <p:cNvSpPr/>
          <p:nvPr/>
        </p:nvSpPr>
        <p:spPr>
          <a:xfrm>
            <a:off x="539054"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“Seeing” Gravity In Real Time </a:t>
            </a:r>
            <a:endParaRPr/>
          </a:p>
        </p:txBody>
      </p:sp>
      <p:sp>
        <p:nvSpPr>
          <p:cNvPr id="691" name="Shape 691"/>
          <p:cNvSpPr/>
          <p:nvPr/>
        </p:nvSpPr>
        <p:spPr>
          <a:xfrm>
            <a:off x="4306544"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2" name="Shape 692"/>
          <p:cNvSpPr/>
          <p:nvPr/>
        </p:nvSpPr>
        <p:spPr>
          <a:xfrm>
            <a:off x="4368883" y="1345580"/>
            <a:ext cx="3499020" cy="3968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93" name="Shape 693"/>
          <p:cNvPicPr preferRelativeResize="0"/>
          <p:nvPr/>
        </p:nvPicPr>
        <p:blipFill rotWithShape="1">
          <a:blip r:embed="rId5">
            <a:alphaModFix/>
          </a:blip>
          <a:srcRect l="4684" r="8529"/>
          <a:stretch/>
        </p:blipFill>
        <p:spPr>
          <a:xfrm>
            <a:off x="4377727" y="1479127"/>
            <a:ext cx="3506627" cy="3782828"/>
          </a:xfrm>
          <a:prstGeom prst="rect">
            <a:avLst/>
          </a:prstGeom>
          <a:noFill/>
          <a:ln>
            <a:noFill/>
          </a:ln>
        </p:spPr>
      </p:pic>
      <p:sp>
        <p:nvSpPr>
          <p:cNvPr id="694" name="Shape 694"/>
          <p:cNvSpPr/>
          <p:nvPr/>
        </p:nvSpPr>
        <p:spPr>
          <a:xfrm>
            <a:off x="4350793"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556"/>
              <a:buFont typeface="Trebuchet MS"/>
              <a:buNone/>
            </a:pPr>
            <a:endParaRPr sz="1556" b="1" i="0" u="none" strike="noStrike" cap="none">
              <a:solidFill>
                <a:srgbClr val="000000"/>
              </a:solidFill>
              <a:latin typeface="Trebuchet MS"/>
              <a:ea typeface="Trebuchet MS"/>
              <a:cs typeface="Trebuchet MS"/>
              <a:sym typeface="Trebuchet MS"/>
            </a:endParaRPr>
          </a:p>
        </p:txBody>
      </p:sp>
      <p:sp>
        <p:nvSpPr>
          <p:cNvPr id="695" name="Shape 695"/>
          <p:cNvSpPr/>
          <p:nvPr/>
        </p:nvSpPr>
        <p:spPr>
          <a:xfrm>
            <a:off x="568387" y="3984495"/>
            <a:ext cx="3499019"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96" name="Shape 696"/>
          <p:cNvSpPr/>
          <p:nvPr/>
        </p:nvSpPr>
        <p:spPr>
          <a:xfrm>
            <a:off x="4368883" y="4181663"/>
            <a:ext cx="3499020" cy="1140572"/>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697" name="Shape 697"/>
          <p:cNvPicPr preferRelativeResize="0"/>
          <p:nvPr/>
        </p:nvPicPr>
        <p:blipFill rotWithShape="1">
          <a:blip r:embed="rId3">
            <a:alphaModFix/>
          </a:blip>
          <a:srcRect/>
          <a:stretch/>
        </p:blipFill>
        <p:spPr>
          <a:xfrm>
            <a:off x="7778751" y="1100235"/>
            <a:ext cx="4413249" cy="5752464"/>
          </a:xfrm>
          <a:prstGeom prst="rect">
            <a:avLst/>
          </a:prstGeom>
          <a:noFill/>
          <a:ln>
            <a:noFill/>
          </a:ln>
        </p:spPr>
      </p:pic>
      <p:sp>
        <p:nvSpPr>
          <p:cNvPr id="698" name="Shape 698"/>
          <p:cNvSpPr/>
          <p:nvPr/>
        </p:nvSpPr>
        <p:spPr>
          <a:xfrm>
            <a:off x="8093443"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9" name="Shape 699"/>
          <p:cNvSpPr/>
          <p:nvPr/>
        </p:nvSpPr>
        <p:spPr>
          <a:xfrm>
            <a:off x="8137692"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insideHPC.com Survey</a:t>
            </a:r>
            <a:endParaRPr/>
          </a:p>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November 2016</a:t>
            </a:r>
            <a:endParaRPr/>
          </a:p>
        </p:txBody>
      </p:sp>
      <p:sp>
        <p:nvSpPr>
          <p:cNvPr id="700" name="Shape 700"/>
          <p:cNvSpPr/>
          <p:nvPr/>
        </p:nvSpPr>
        <p:spPr>
          <a:xfrm>
            <a:off x="8155782"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701" name="Shape 701"/>
          <p:cNvSpPr txBox="1"/>
          <p:nvPr/>
        </p:nvSpPr>
        <p:spPr>
          <a:xfrm>
            <a:off x="8348070" y="1760934"/>
            <a:ext cx="3114444"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92%</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believe AI will impact their work</a:t>
            </a:r>
            <a:endParaRPr/>
          </a:p>
        </p:txBody>
      </p:sp>
      <p:sp>
        <p:nvSpPr>
          <p:cNvPr id="702" name="Shape 702"/>
          <p:cNvSpPr txBox="1"/>
          <p:nvPr/>
        </p:nvSpPr>
        <p:spPr>
          <a:xfrm>
            <a:off x="8137691" y="3163395"/>
            <a:ext cx="3517111"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93%</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using deep learning seeing positive results</a:t>
            </a:r>
            <a:endParaRPr/>
          </a:p>
        </p:txBody>
      </p:sp>
      <p:sp>
        <p:nvSpPr>
          <p:cNvPr id="703" name="Shape 703"/>
          <p:cNvSpPr/>
          <p:nvPr/>
        </p:nvSpPr>
        <p:spPr>
          <a:xfrm>
            <a:off x="8125376" y="3974426"/>
            <a:ext cx="3499020"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4" name="Shape 704"/>
          <p:cNvPicPr preferRelativeResize="0"/>
          <p:nvPr/>
        </p:nvPicPr>
        <p:blipFill rotWithShape="1">
          <a:blip r:embed="rId6">
            <a:alphaModFix/>
          </a:blip>
          <a:srcRect/>
          <a:stretch/>
        </p:blipFill>
        <p:spPr>
          <a:xfrm>
            <a:off x="9309060" y="4490205"/>
            <a:ext cx="1039603" cy="727722"/>
          </a:xfrm>
          <a:prstGeom prst="rect">
            <a:avLst/>
          </a:prstGeom>
          <a:noFill/>
          <a:ln>
            <a:noFill/>
          </a:ln>
        </p:spPr>
      </p:pic>
      <p:sp>
        <p:nvSpPr>
          <p:cNvPr id="705" name="Shape 705"/>
          <p:cNvSpPr txBox="1">
            <a:spLocks noGrp="1"/>
          </p:cNvSpPr>
          <p:nvPr>
            <p:ph type="title"/>
          </p:nvPr>
        </p:nvSpPr>
        <p:spPr>
          <a:xfrm>
            <a:off x="553720" y="512438"/>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556" b="1" i="0" u="none" strike="noStrike" cap="none">
                <a:solidFill>
                  <a:schemeClr val="dk2"/>
                </a:solidFill>
                <a:latin typeface="Trebuchet MS"/>
                <a:ea typeface="Trebuchet MS"/>
                <a:cs typeface="Trebuchet MS"/>
                <a:sym typeface="Trebuchet MS"/>
              </a:rPr>
              <a:t>TRANSFORMING RESEARCH</a:t>
            </a:r>
            <a:endParaRPr/>
          </a:p>
        </p:txBody>
      </p:sp>
      <p:grpSp>
        <p:nvGrpSpPr>
          <p:cNvPr id="706" name="Shape 706"/>
          <p:cNvGrpSpPr/>
          <p:nvPr/>
        </p:nvGrpSpPr>
        <p:grpSpPr>
          <a:xfrm>
            <a:off x="1388481" y="4780593"/>
            <a:ext cx="1794172" cy="363229"/>
            <a:chOff x="1249632" y="4545430"/>
            <a:chExt cx="1614755" cy="326906"/>
          </a:xfrm>
        </p:grpSpPr>
        <p:grpSp>
          <p:nvGrpSpPr>
            <p:cNvPr id="707" name="Shape 707"/>
            <p:cNvGrpSpPr/>
            <p:nvPr/>
          </p:nvGrpSpPr>
          <p:grpSpPr>
            <a:xfrm>
              <a:off x="2370719" y="4545430"/>
              <a:ext cx="493668" cy="326906"/>
              <a:chOff x="-770034" y="5728648"/>
              <a:chExt cx="493668" cy="326906"/>
            </a:xfrm>
          </p:grpSpPr>
          <p:sp>
            <p:nvSpPr>
              <p:cNvPr id="708" name="Shape 708"/>
              <p:cNvSpPr/>
              <p:nvPr/>
            </p:nvSpPr>
            <p:spPr>
              <a:xfrm>
                <a:off x="-770034" y="5728648"/>
                <a:ext cx="493668" cy="32690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9" name="Shape 709" descr="Image result for ncsa logo"/>
              <p:cNvPicPr preferRelativeResize="0"/>
              <p:nvPr/>
            </p:nvPicPr>
            <p:blipFill rotWithShape="1">
              <a:blip r:embed="rId7">
                <a:alphaModFix/>
              </a:blip>
              <a:srcRect/>
              <a:stretch/>
            </p:blipFill>
            <p:spPr>
              <a:xfrm>
                <a:off x="-754619" y="5756551"/>
                <a:ext cx="452280" cy="277971"/>
              </a:xfrm>
              <a:prstGeom prst="rect">
                <a:avLst/>
              </a:prstGeom>
              <a:noFill/>
              <a:ln>
                <a:noFill/>
              </a:ln>
            </p:spPr>
          </p:pic>
        </p:grpSp>
        <p:pic>
          <p:nvPicPr>
            <p:cNvPr id="710" name="Shape 710" descr="Image result for university of illinois logo"/>
            <p:cNvPicPr preferRelativeResize="0"/>
            <p:nvPr/>
          </p:nvPicPr>
          <p:blipFill rotWithShape="1">
            <a:blip r:embed="rId8">
              <a:alphaModFix/>
            </a:blip>
            <a:srcRect/>
            <a:stretch/>
          </p:blipFill>
          <p:spPr>
            <a:xfrm>
              <a:off x="1249632" y="4576091"/>
              <a:ext cx="1050639" cy="287740"/>
            </a:xfrm>
            <a:prstGeom prst="rect">
              <a:avLst/>
            </a:prstGeom>
            <a:noFill/>
            <a:ln>
              <a:noFill/>
            </a:ln>
          </p:spPr>
        </p:pic>
      </p:grpSp>
      <p:sp>
        <p:nvSpPr>
          <p:cNvPr id="711" name="Shape 711"/>
          <p:cNvSpPr/>
          <p:nvPr/>
        </p:nvSpPr>
        <p:spPr>
          <a:xfrm>
            <a:off x="4333631" y="5395503"/>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Accelerating Drug Discovery</a:t>
            </a:r>
            <a:endParaRPr/>
          </a:p>
        </p:txBody>
      </p:sp>
      <p:pic>
        <p:nvPicPr>
          <p:cNvPr id="712" name="Shape 712"/>
          <p:cNvPicPr preferRelativeResize="0"/>
          <p:nvPr/>
        </p:nvPicPr>
        <p:blipFill rotWithShape="1">
          <a:blip r:embed="rId9">
            <a:alphaModFix/>
          </a:blip>
          <a:srcRect/>
          <a:stretch/>
        </p:blipFill>
        <p:spPr>
          <a:xfrm>
            <a:off x="5247632" y="4819972"/>
            <a:ext cx="1344293" cy="250710"/>
          </a:xfrm>
          <a:prstGeom prst="rect">
            <a:avLst/>
          </a:prstGeom>
          <a:noFill/>
          <a:ln>
            <a:noFill/>
          </a:ln>
        </p:spPr>
      </p:pic>
      <p:pic>
        <p:nvPicPr>
          <p:cNvPr id="713" name="Shape 713"/>
          <p:cNvPicPr preferRelativeResize="0"/>
          <p:nvPr/>
        </p:nvPicPr>
        <p:blipFill rotWithShape="1">
          <a:blip r:embed="rId10">
            <a:alphaModFix/>
          </a:blip>
          <a:srcRect/>
          <a:stretch/>
        </p:blipFill>
        <p:spPr>
          <a:xfrm>
            <a:off x="6846108" y="4781115"/>
            <a:ext cx="377831" cy="297896"/>
          </a:xfrm>
          <a:prstGeom prst="rect">
            <a:avLst/>
          </a:prstGeom>
          <a:noFill/>
          <a:ln>
            <a:noFill/>
          </a:ln>
        </p:spPr>
      </p:pic>
    </p:spTree>
    <p:extLst>
      <p:ext uri="{BB962C8B-B14F-4D97-AF65-F5344CB8AC3E}">
        <p14:creationId xmlns:p14="http://schemas.microsoft.com/office/powerpoint/2010/main" val="326490975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US" dirty="0">
                <a:sym typeface="Calibri"/>
              </a:rPr>
              <a:t>Deep learning =</a:t>
            </a:r>
          </a:p>
        </p:txBody>
      </p:sp>
      <p:sp>
        <p:nvSpPr>
          <p:cNvPr id="48" name="Shape 63"/>
          <p:cNvSpPr txBox="1">
            <a:spLocks noGrp="1"/>
          </p:cNvSpPr>
          <p:nvPr>
            <p:ph type="body" idx="1"/>
          </p:nvPr>
        </p:nvSpPr>
        <p:spPr/>
        <p:txBody>
          <a:bodyPr/>
          <a:lstStyle/>
          <a:p>
            <a:r>
              <a:rPr lang="en-US" dirty="0"/>
              <a:t>The traditional model of pattern recognition (since the late 50's)</a:t>
            </a:r>
          </a:p>
          <a:p>
            <a:pPr lvl="1"/>
            <a:r>
              <a:rPr lang="en-US" dirty="0"/>
              <a:t>Fixed/engineered features (or fixed kernel) + trainable  classifier</a:t>
            </a:r>
          </a:p>
          <a:p>
            <a:pPr lvl="1"/>
            <a:endParaRPr lang="en-US" dirty="0"/>
          </a:p>
          <a:p>
            <a:pPr lvl="1"/>
            <a:endParaRPr lang="en-US" dirty="0"/>
          </a:p>
          <a:p>
            <a:pPr lvl="1"/>
            <a:endParaRPr lang="en-US" dirty="0"/>
          </a:p>
          <a:p>
            <a:pPr lvl="1"/>
            <a:endParaRPr lang="en-US" dirty="0"/>
          </a:p>
          <a:p>
            <a:pPr lvl="1"/>
            <a:endParaRPr lang="en-US" dirty="0"/>
          </a:p>
          <a:p>
            <a:r>
              <a:rPr lang="en-US" dirty="0"/>
              <a:t>End-to-end learning /  Feature learning /  Deep learning</a:t>
            </a:r>
          </a:p>
          <a:p>
            <a:pPr lvl="1"/>
            <a:r>
              <a:rPr lang="en-US" dirty="0"/>
              <a:t>Trainable features (or kernel) + trainable classifier</a:t>
            </a:r>
          </a:p>
          <a:p>
            <a:endParaRPr lang="en-US" dirty="0"/>
          </a:p>
        </p:txBody>
      </p:sp>
      <p:sp>
        <p:nvSpPr>
          <p:cNvPr id="8" name="Text Placeholder 7"/>
          <p:cNvSpPr>
            <a:spLocks noGrp="1"/>
          </p:cNvSpPr>
          <p:nvPr>
            <p:ph type="body" idx="2"/>
          </p:nvPr>
        </p:nvSpPr>
        <p:spPr/>
        <p:txBody>
          <a:bodyPr/>
          <a:lstStyle/>
          <a:p>
            <a:r>
              <a:rPr lang="en-US" dirty="0"/>
              <a:t>Learning representations/features</a:t>
            </a:r>
          </a:p>
        </p:txBody>
      </p:sp>
      <p:sp>
        <p:nvSpPr>
          <p:cNvPr id="53" name="Shape 97"/>
          <p:cNvSpPr/>
          <p:nvPr/>
        </p:nvSpPr>
        <p:spPr>
          <a:xfrm>
            <a:off x="7312220" y="2237060"/>
            <a:ext cx="2638401" cy="1111954"/>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55" name="Shape 99"/>
          <p:cNvSpPr/>
          <p:nvPr/>
        </p:nvSpPr>
        <p:spPr>
          <a:xfrm>
            <a:off x="8631419"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56" name="Shape 100"/>
          <p:cNvSpPr txBox="1"/>
          <p:nvPr/>
        </p:nvSpPr>
        <p:spPr>
          <a:xfrm>
            <a:off x="7637268" y="2435864"/>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“Simple” Trainable  Classifier</a:t>
            </a:r>
          </a:p>
        </p:txBody>
      </p:sp>
      <p:sp>
        <p:nvSpPr>
          <p:cNvPr id="61" name="Shape 105"/>
          <p:cNvSpPr/>
          <p:nvPr/>
        </p:nvSpPr>
        <p:spPr>
          <a:xfrm>
            <a:off x="4122184" y="2239850"/>
            <a:ext cx="2596941" cy="1106404"/>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62" name="Shape 106"/>
          <p:cNvSpPr/>
          <p:nvPr/>
        </p:nvSpPr>
        <p:spPr>
          <a:xfrm>
            <a:off x="4122184" y="2337027"/>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63" name="Shape 107"/>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4" name="Shape 108"/>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5" name="Shape 109"/>
          <p:cNvSpPr txBox="1"/>
          <p:nvPr/>
        </p:nvSpPr>
        <p:spPr>
          <a:xfrm>
            <a:off x="4505965" y="2435864"/>
            <a:ext cx="1829376" cy="720953"/>
          </a:xfrm>
          <a:prstGeom prst="rect">
            <a:avLst/>
          </a:prstGeom>
          <a:noFill/>
          <a:ln>
            <a:noFill/>
          </a:ln>
        </p:spPr>
        <p:txBody>
          <a:bodyPr lIns="0" tIns="0" rIns="0" bIns="0" anchor="t" anchorCtr="0">
            <a:noAutofit/>
          </a:bodyPr>
          <a:lstStyle/>
          <a:p>
            <a:pPr marL="11520" marR="4608" indent="214256">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Hand-crafted  Feature Extractor</a:t>
            </a:r>
          </a:p>
        </p:txBody>
      </p:sp>
      <p:sp>
        <p:nvSpPr>
          <p:cNvPr id="68" name="Shape 112"/>
          <p:cNvSpPr/>
          <p:nvPr/>
        </p:nvSpPr>
        <p:spPr>
          <a:xfrm>
            <a:off x="2060754" y="2243667"/>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3" name="Straight Arrow Connector 12"/>
          <p:cNvCxnSpPr/>
          <p:nvPr/>
        </p:nvCxnSpPr>
        <p:spPr>
          <a:xfrm>
            <a:off x="3768631" y="2796340"/>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19122"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950620"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5" name="Shape 97"/>
          <p:cNvSpPr/>
          <p:nvPr/>
        </p:nvSpPr>
        <p:spPr>
          <a:xfrm>
            <a:off x="7312220" y="4494381"/>
            <a:ext cx="2638401" cy="1100717"/>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6" name="Shape 99"/>
          <p:cNvSpPr/>
          <p:nvPr/>
        </p:nvSpPr>
        <p:spPr>
          <a:xfrm>
            <a:off x="8631419"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37" name="Shape 100"/>
          <p:cNvSpPr txBox="1"/>
          <p:nvPr/>
        </p:nvSpPr>
        <p:spPr>
          <a:xfrm>
            <a:off x="7637268" y="4681948"/>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Classifier</a:t>
            </a:r>
          </a:p>
        </p:txBody>
      </p:sp>
      <p:sp>
        <p:nvSpPr>
          <p:cNvPr id="138" name="Shape 105"/>
          <p:cNvSpPr/>
          <p:nvPr/>
        </p:nvSpPr>
        <p:spPr>
          <a:xfrm>
            <a:off x="4122184" y="4497115"/>
            <a:ext cx="2596941" cy="1095223"/>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9" name="Shape 106"/>
          <p:cNvSpPr/>
          <p:nvPr/>
        </p:nvSpPr>
        <p:spPr>
          <a:xfrm>
            <a:off x="4122184" y="4583111"/>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140" name="Shape 107"/>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1" name="Shape 108"/>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2" name="Shape 109"/>
          <p:cNvSpPr txBox="1"/>
          <p:nvPr/>
        </p:nvSpPr>
        <p:spPr>
          <a:xfrm>
            <a:off x="4505965" y="4681948"/>
            <a:ext cx="1829376" cy="720953"/>
          </a:xfrm>
          <a:prstGeom prst="rect">
            <a:avLst/>
          </a:prstGeom>
          <a:noFill/>
          <a:ln>
            <a:noFill/>
          </a:ln>
        </p:spPr>
        <p:txBody>
          <a:bodyPr lIns="0" tIns="0" rIns="0" bIns="0" anchor="t" anchorCtr="0">
            <a:noAutofit/>
          </a:bodyPr>
          <a:lstStyle/>
          <a:p>
            <a:pPr marL="10583" marR="4608" indent="-10583"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Feature Extractor</a:t>
            </a:r>
          </a:p>
        </p:txBody>
      </p:sp>
      <p:sp>
        <p:nvSpPr>
          <p:cNvPr id="143" name="Shape 112"/>
          <p:cNvSpPr/>
          <p:nvPr/>
        </p:nvSpPr>
        <p:spPr>
          <a:xfrm>
            <a:off x="2060754" y="4489751"/>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44" name="Straight Arrow Connector 143"/>
          <p:cNvCxnSpPr/>
          <p:nvPr/>
        </p:nvCxnSpPr>
        <p:spPr>
          <a:xfrm>
            <a:off x="3768631" y="5042424"/>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719122"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950620"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3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9232927" y="2091682"/>
            <a:ext cx="2689013" cy="1193494"/>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6867918" y="2067540"/>
            <a:ext cx="2034672" cy="1283921"/>
          </a:xfrm>
          <a:prstGeom prst="rect">
            <a:avLst/>
          </a:prstGeom>
          <a:noFill/>
          <a:ln>
            <a:noFill/>
          </a:ln>
        </p:spPr>
      </p:pic>
      <p:sp>
        <p:nvSpPr>
          <p:cNvPr id="721" name="Shape 721"/>
          <p:cNvSpPr txBox="1"/>
          <p:nvPr/>
        </p:nvSpPr>
        <p:spPr>
          <a:xfrm>
            <a:off x="-27139" y="185689"/>
            <a:ext cx="12192000" cy="7965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Quattrocento Sans"/>
              <a:buNone/>
            </a:pPr>
            <a:r>
              <a:rPr lang="en-US" sz="4400" b="1" i="0" u="none" strike="noStrike" cap="none" dirty="0">
                <a:solidFill>
                  <a:srgbClr val="FF0000"/>
                </a:solidFill>
                <a:latin typeface="Quattrocento Sans"/>
                <a:ea typeface="Quattrocento Sans"/>
                <a:cs typeface="Quattrocento Sans"/>
                <a:sym typeface="Quattrocento Sans"/>
              </a:rPr>
              <a:t>Difference in Workflow</a:t>
            </a:r>
            <a:endParaRPr sz="4400" b="0" i="0" u="none" strike="noStrike" cap="none"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8116556" y="4114897"/>
            <a:ext cx="2918628" cy="1564293"/>
          </a:xfrm>
          <a:prstGeom prst="rect">
            <a:avLst/>
          </a:prstGeom>
          <a:noFill/>
          <a:ln>
            <a:noFill/>
          </a:ln>
        </p:spPr>
      </p:pic>
      <p:sp>
        <p:nvSpPr>
          <p:cNvPr id="723" name="Shape 723"/>
          <p:cNvSpPr/>
          <p:nvPr/>
        </p:nvSpPr>
        <p:spPr>
          <a:xfrm>
            <a:off x="559337" y="2267385"/>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24" name="Shape 724"/>
          <p:cNvSpPr/>
          <p:nvPr/>
        </p:nvSpPr>
        <p:spPr>
          <a:xfrm>
            <a:off x="1534150" y="2106223"/>
            <a:ext cx="1709217" cy="959636"/>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Hand Designed </a:t>
            </a:r>
            <a:r>
              <a:rPr lang="en-US" sz="1800" b="1" i="0" u="none" strike="noStrike" cap="none">
                <a:solidFill>
                  <a:srgbClr val="000000"/>
                </a:solidFill>
                <a:latin typeface="Quattrocento Sans"/>
                <a:ea typeface="Quattrocento Sans"/>
                <a:cs typeface="Quattrocento Sans"/>
                <a:sym typeface="Quattrocento Sans"/>
              </a:rPr>
              <a:t>Features</a:t>
            </a:r>
            <a:endParaRPr/>
          </a:p>
        </p:txBody>
      </p:sp>
      <p:sp>
        <p:nvSpPr>
          <p:cNvPr id="725" name="Shape 725"/>
          <p:cNvSpPr/>
          <p:nvPr/>
        </p:nvSpPr>
        <p:spPr>
          <a:xfrm>
            <a:off x="5315100" y="2261988"/>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26" name="Shape 726"/>
          <p:cNvSpPr txBox="1"/>
          <p:nvPr/>
        </p:nvSpPr>
        <p:spPr>
          <a:xfrm>
            <a:off x="1472511" y="1680850"/>
            <a:ext cx="47932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Classic Machine Learning [ 1990 : now ]</a:t>
            </a:r>
            <a:endParaRPr dirty="0"/>
          </a:p>
        </p:txBody>
      </p:sp>
      <p:sp>
        <p:nvSpPr>
          <p:cNvPr id="727" name="Shape 727"/>
          <p:cNvSpPr txBox="1"/>
          <p:nvPr/>
        </p:nvSpPr>
        <p:spPr>
          <a:xfrm>
            <a:off x="7504782" y="1504820"/>
            <a:ext cx="44171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Examples [ Regression and SVMs ]</a:t>
            </a:r>
            <a:endParaRPr dirty="0"/>
          </a:p>
        </p:txBody>
      </p:sp>
      <p:sp>
        <p:nvSpPr>
          <p:cNvPr id="728" name="Shape 728"/>
          <p:cNvSpPr/>
          <p:nvPr/>
        </p:nvSpPr>
        <p:spPr>
          <a:xfrm>
            <a:off x="3429904" y="2104005"/>
            <a:ext cx="1709217" cy="959636"/>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 Mapping</a:t>
            </a:r>
            <a:endParaRPr/>
          </a:p>
        </p:txBody>
      </p:sp>
      <p:cxnSp>
        <p:nvCxnSpPr>
          <p:cNvPr id="729" name="Shape 729"/>
          <p:cNvCxnSpPr/>
          <p:nvPr/>
        </p:nvCxnSpPr>
        <p:spPr>
          <a:xfrm rot="10800000">
            <a:off x="9066508" y="1989312"/>
            <a:ext cx="0" cy="1398233"/>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8441502" y="3633406"/>
            <a:ext cx="370903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Example [ Conv Net ]</a:t>
            </a:r>
            <a:endParaRPr/>
          </a:p>
        </p:txBody>
      </p:sp>
      <p:sp>
        <p:nvSpPr>
          <p:cNvPr id="731" name="Shape 731"/>
          <p:cNvSpPr/>
          <p:nvPr/>
        </p:nvSpPr>
        <p:spPr>
          <a:xfrm>
            <a:off x="278874" y="4308106"/>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32" name="Shape 732"/>
          <p:cNvSpPr/>
          <p:nvPr/>
        </p:nvSpPr>
        <p:spPr>
          <a:xfrm>
            <a:off x="1253036"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Simple Features</a:t>
            </a:r>
            <a:endParaRPr/>
          </a:p>
        </p:txBody>
      </p:sp>
      <p:sp>
        <p:nvSpPr>
          <p:cNvPr id="733" name="Shape 733"/>
          <p:cNvSpPr/>
          <p:nvPr/>
        </p:nvSpPr>
        <p:spPr>
          <a:xfrm>
            <a:off x="5981993" y="4304776"/>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34" name="Shape 734"/>
          <p:cNvSpPr txBox="1"/>
          <p:nvPr/>
        </p:nvSpPr>
        <p:spPr>
          <a:xfrm>
            <a:off x="1389720" y="3638226"/>
            <a:ext cx="46791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Deep/End-to-End Learning [ 2012 : now ]</a:t>
            </a:r>
            <a:endParaRPr/>
          </a:p>
        </p:txBody>
      </p:sp>
      <p:sp>
        <p:nvSpPr>
          <p:cNvPr id="735" name="Shape 735"/>
          <p:cNvSpPr/>
          <p:nvPr/>
        </p:nvSpPr>
        <p:spPr>
          <a:xfrm>
            <a:off x="4615048" y="4150187"/>
            <a:ext cx="1176049"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Mapping</a:t>
            </a:r>
            <a:endParaRPr/>
          </a:p>
        </p:txBody>
      </p:sp>
      <p:sp>
        <p:nvSpPr>
          <p:cNvPr id="736" name="Shape 736"/>
          <p:cNvSpPr/>
          <p:nvPr/>
        </p:nvSpPr>
        <p:spPr>
          <a:xfrm>
            <a:off x="2949559"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Complex Features</a:t>
            </a:r>
            <a:endParaRPr/>
          </a:p>
        </p:txBody>
      </p:sp>
      <p:cxnSp>
        <p:nvCxnSpPr>
          <p:cNvPr id="737" name="Shape 737"/>
          <p:cNvCxnSpPr>
            <a:stCxn id="723" idx="3"/>
            <a:endCxn id="724" idx="1"/>
          </p:cNvCxnSpPr>
          <p:nvPr/>
        </p:nvCxnSpPr>
        <p:spPr>
          <a:xfrm rot="10800000" flipH="1">
            <a:off x="1341022" y="2585920"/>
            <a:ext cx="193200" cy="3300"/>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3243367" y="2583941"/>
            <a:ext cx="186600" cy="2100"/>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5139121" y="2583823"/>
            <a:ext cx="1761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101468" y="3486020"/>
            <a:ext cx="12049072"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1060559" y="4629941"/>
            <a:ext cx="1926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737680" y="4629941"/>
            <a:ext cx="2118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4434203" y="4629941"/>
            <a:ext cx="1809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5791097" y="4626705"/>
            <a:ext cx="190800" cy="3300"/>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359318" y="5781423"/>
            <a:ext cx="11419087" cy="707886"/>
          </a:xfrm>
          <a:prstGeom prst="rect">
            <a:avLst/>
          </a:prstGeom>
          <a:noFill/>
          <a:ln>
            <a:solidFill>
              <a:schemeClr val="tx1"/>
            </a:solidFill>
          </a:ln>
        </p:spPr>
        <p:txBody>
          <a:bodyPr wrap="none" rtlCol="0">
            <a:spAutoFit/>
          </a:bodyPr>
          <a:lstStyle/>
          <a:p>
            <a:r>
              <a:rPr lang="en-US" sz="2000" dirty="0"/>
              <a:t>Machine learning workflow shifts from engineering features for “shallow” models</a:t>
            </a:r>
          </a:p>
          <a:p>
            <a:r>
              <a:rPr lang="en-US" sz="2000" dirty="0"/>
              <a:t>to architecting deep learning models with the ability to learn hierarchical representations of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9CA-F436-8141-92FB-880E6D9F6AF1}"/>
              </a:ext>
            </a:extLst>
          </p:cNvPr>
          <p:cNvSpPr>
            <a:spLocks noGrp="1"/>
          </p:cNvSpPr>
          <p:nvPr>
            <p:ph type="title"/>
          </p:nvPr>
        </p:nvSpPr>
        <p:spPr>
          <a:xfrm>
            <a:off x="553719" y="495371"/>
            <a:ext cx="9488639" cy="687333"/>
          </a:xfrm>
        </p:spPr>
        <p:txBody>
          <a:bodyPr/>
          <a:lstStyle/>
          <a:p>
            <a:r>
              <a:rPr lang="en-US" dirty="0">
                <a:solidFill>
                  <a:srgbClr val="7030A0"/>
                </a:solidFill>
              </a:rPr>
              <a:t>Deep Learning for NLP Workshop</a:t>
            </a:r>
          </a:p>
        </p:txBody>
      </p:sp>
      <p:sp>
        <p:nvSpPr>
          <p:cNvPr id="3" name="Text Placeholder 2">
            <a:extLst>
              <a:ext uri="{FF2B5EF4-FFF2-40B4-BE49-F238E27FC236}">
                <a16:creationId xmlns:a16="http://schemas.microsoft.com/office/drawing/2014/main" id="{75A84466-C182-334C-9B11-D0AFF740FE3E}"/>
              </a:ext>
            </a:extLst>
          </p:cNvPr>
          <p:cNvSpPr>
            <a:spLocks noGrp="1"/>
          </p:cNvSpPr>
          <p:nvPr>
            <p:ph type="body" idx="1"/>
          </p:nvPr>
        </p:nvSpPr>
        <p:spPr>
          <a:xfrm>
            <a:off x="553719" y="1182704"/>
            <a:ext cx="6562000" cy="5049786"/>
          </a:xfrm>
        </p:spPr>
        <p:txBody>
          <a:bodyPr/>
          <a:lstStyle/>
          <a:p>
            <a:pPr marL="571500" indent="-342900">
              <a:buFont typeface="Arial" panose="020B0604020202020204" pitchFamily="34" charset="0"/>
              <a:buChar char="•"/>
            </a:pPr>
            <a:r>
              <a:rPr lang="en-US" dirty="0"/>
              <a:t>Deep Learning</a:t>
            </a:r>
          </a:p>
          <a:p>
            <a:pPr marL="571500" indent="-342900">
              <a:buFont typeface="Arial" panose="020B0604020202020204" pitchFamily="34" charset="0"/>
              <a:buChar char="•"/>
            </a:pPr>
            <a:r>
              <a:rPr lang="en-US" dirty="0"/>
              <a:t>NLP, why NLP is hard, </a:t>
            </a:r>
          </a:p>
          <a:p>
            <a:pPr marL="571500" indent="-342900">
              <a:buFont typeface="Arial" panose="020B0604020202020204" pitchFamily="34" charset="0"/>
              <a:buChar char="•"/>
            </a:pPr>
            <a:r>
              <a:rPr lang="en-US" dirty="0"/>
              <a:t>Lab 1 – Sentiment Classification</a:t>
            </a:r>
          </a:p>
          <a:p>
            <a:pPr marL="1028700" lvl="1" indent="-342900">
              <a:buFont typeface="Arial" panose="020B0604020202020204" pitchFamily="34" charset="0"/>
              <a:buChar char="•"/>
            </a:pPr>
            <a:r>
              <a:rPr lang="en-US" dirty="0"/>
              <a:t>Text classification</a:t>
            </a:r>
          </a:p>
          <a:p>
            <a:pPr marL="1028700" lvl="1" indent="-342900">
              <a:buFont typeface="Arial" panose="020B0604020202020204" pitchFamily="34" charset="0"/>
              <a:buChar char="•"/>
            </a:pPr>
            <a:r>
              <a:rPr lang="en-US" dirty="0"/>
              <a:t>NLP vocabulary</a:t>
            </a:r>
          </a:p>
          <a:p>
            <a:pPr marL="1028700" lvl="1" indent="-342900">
              <a:buFont typeface="Arial" panose="020B0604020202020204" pitchFamily="34" charset="0"/>
              <a:buChar char="•"/>
            </a:pPr>
            <a:r>
              <a:rPr lang="en-US" dirty="0"/>
              <a:t>Embeddings</a:t>
            </a:r>
          </a:p>
          <a:p>
            <a:pPr marL="1028700" lvl="1" indent="-342900">
              <a:buFont typeface="Arial" panose="020B0604020202020204" pitchFamily="34" charset="0"/>
              <a:buChar char="•"/>
            </a:pPr>
            <a:r>
              <a:rPr lang="en-US" dirty="0"/>
              <a:t>Network architectures: MLP, CNN, RNN </a:t>
            </a:r>
          </a:p>
          <a:p>
            <a:pPr marL="1028700" lvl="1" indent="-342900">
              <a:buFont typeface="Arial" panose="020B0604020202020204" pitchFamily="34" charset="0"/>
              <a:buChar char="•"/>
            </a:pPr>
            <a:r>
              <a:rPr lang="en-US" dirty="0"/>
              <a:t>Model development and evaluation, review</a:t>
            </a:r>
          </a:p>
          <a:p>
            <a:pPr marL="571500" indent="-342900">
              <a:buFont typeface="Arial" panose="020B0604020202020204" pitchFamily="34" charset="0"/>
              <a:buChar char="•"/>
            </a:pPr>
            <a:r>
              <a:rPr lang="en-US" dirty="0"/>
              <a:t>Lab 2 – Language/Date Translation</a:t>
            </a:r>
          </a:p>
          <a:p>
            <a:pPr marL="1028700" lvl="1" indent="-342900">
              <a:buFont typeface="Arial" panose="020B0604020202020204" pitchFamily="34" charset="0"/>
              <a:buChar char="•"/>
            </a:pPr>
            <a:r>
              <a:rPr lang="en-US" dirty="0"/>
              <a:t>Encoder-decoder</a:t>
            </a:r>
          </a:p>
          <a:p>
            <a:pPr marL="1028700" lvl="1" indent="-342900">
              <a:buFont typeface="Arial" panose="020B0604020202020204" pitchFamily="34" charset="0"/>
              <a:buChar char="•"/>
            </a:pPr>
            <a:r>
              <a:rPr lang="en-US" dirty="0"/>
              <a:t>Attention</a:t>
            </a:r>
          </a:p>
          <a:p>
            <a:pPr marL="1028700" lvl="1" indent="-342900">
              <a:buFont typeface="Arial" panose="020B0604020202020204" pitchFamily="34" charset="0"/>
              <a:buChar char="•"/>
            </a:pPr>
            <a:r>
              <a:rPr lang="en-US" dirty="0"/>
              <a:t>Network architecture: LSTM with attention</a:t>
            </a:r>
          </a:p>
          <a:p>
            <a:pPr marL="1028700" lvl="1" indent="-342900">
              <a:buFont typeface="Arial" panose="020B0604020202020204" pitchFamily="34" charset="0"/>
              <a:buChar char="•"/>
            </a:pPr>
            <a:r>
              <a:rPr lang="en-US" dirty="0"/>
              <a:t>Model development and evaluation, review</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50455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950503" y="959597"/>
            <a:ext cx="8982540" cy="5485129"/>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3175000" y="4113717"/>
            <a:ext cx="5842000" cy="1937224"/>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29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950504" y="1481667"/>
            <a:ext cx="8886829" cy="4963059"/>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608667" y="6422532"/>
            <a:ext cx="8750140" cy="188065"/>
          </a:xfrm>
          <a:prstGeom prst="rect">
            <a:avLst/>
          </a:prstGeom>
        </p:spPr>
        <p:txBody>
          <a:bodyPr vert="horz" wrap="square" lIns="0" tIns="0" rIns="0" bIns="0" rtlCol="0">
            <a:spAutoFit/>
          </a:bodyPr>
          <a:lstStyle/>
          <a:p>
            <a:pPr marL="11520"/>
            <a:r>
              <a:rPr sz="1222" spc="18" dirty="0">
                <a:latin typeface="+mj-lt"/>
                <a:cs typeface="Arial" panose="020B0604020202020204" pitchFamily="34" charset="0"/>
              </a:rPr>
              <a:t>Feature</a:t>
            </a:r>
            <a:r>
              <a:rPr sz="1222" spc="-46" dirty="0">
                <a:latin typeface="+mj-lt"/>
                <a:cs typeface="Arial" panose="020B0604020202020204" pitchFamily="34" charset="0"/>
              </a:rPr>
              <a:t> </a:t>
            </a:r>
            <a:r>
              <a:rPr sz="1222" spc="46" dirty="0">
                <a:latin typeface="+mj-lt"/>
                <a:cs typeface="Arial" panose="020B0604020202020204" pitchFamily="34" charset="0"/>
              </a:rPr>
              <a:t>visualization</a:t>
            </a:r>
            <a:r>
              <a:rPr sz="1222" spc="-32" dirty="0">
                <a:latin typeface="+mj-lt"/>
                <a:cs typeface="Arial" panose="020B0604020202020204" pitchFamily="34" charset="0"/>
              </a:rPr>
              <a:t> </a:t>
            </a:r>
            <a:r>
              <a:rPr sz="1222" spc="32" dirty="0">
                <a:latin typeface="+mj-lt"/>
                <a:cs typeface="Arial" panose="020B0604020202020204" pitchFamily="34" charset="0"/>
              </a:rPr>
              <a:t>of</a:t>
            </a:r>
            <a:r>
              <a:rPr sz="1222" spc="-37" dirty="0">
                <a:latin typeface="+mj-lt"/>
                <a:cs typeface="Arial" panose="020B0604020202020204" pitchFamily="34" charset="0"/>
              </a:rPr>
              <a:t> </a:t>
            </a:r>
            <a:r>
              <a:rPr sz="1222" spc="37" dirty="0">
                <a:latin typeface="+mj-lt"/>
                <a:cs typeface="Arial" panose="020B0604020202020204" pitchFamily="34" charset="0"/>
              </a:rPr>
              <a:t>convolutional</a:t>
            </a:r>
            <a:r>
              <a:rPr sz="1222" spc="-32" dirty="0">
                <a:latin typeface="+mj-lt"/>
                <a:cs typeface="Arial" panose="020B0604020202020204" pitchFamily="34" charset="0"/>
              </a:rPr>
              <a:t> </a:t>
            </a:r>
            <a:r>
              <a:rPr sz="1222" spc="46" dirty="0">
                <a:latin typeface="+mj-lt"/>
                <a:cs typeface="Arial" panose="020B0604020202020204" pitchFamily="34" charset="0"/>
              </a:rPr>
              <a:t>net</a:t>
            </a:r>
            <a:r>
              <a:rPr sz="1222" spc="-37" dirty="0">
                <a:latin typeface="+mj-lt"/>
                <a:cs typeface="Arial" panose="020B0604020202020204" pitchFamily="34" charset="0"/>
              </a:rPr>
              <a:t> </a:t>
            </a:r>
            <a:r>
              <a:rPr sz="1222" spc="32" dirty="0">
                <a:latin typeface="+mj-lt"/>
                <a:cs typeface="Arial" panose="020B0604020202020204" pitchFamily="34" charset="0"/>
              </a:rPr>
              <a:t>trained</a:t>
            </a:r>
            <a:r>
              <a:rPr sz="1222" spc="-37" dirty="0">
                <a:latin typeface="+mj-lt"/>
                <a:cs typeface="Arial" panose="020B0604020202020204" pitchFamily="34" charset="0"/>
              </a:rPr>
              <a:t> </a:t>
            </a:r>
            <a:r>
              <a:rPr sz="1222" spc="18" dirty="0">
                <a:latin typeface="+mj-lt"/>
                <a:cs typeface="Arial" panose="020B0604020202020204" pitchFamily="34" charset="0"/>
              </a:rPr>
              <a:t>on</a:t>
            </a:r>
            <a:r>
              <a:rPr sz="1222" spc="-32" dirty="0">
                <a:latin typeface="+mj-lt"/>
                <a:cs typeface="Arial" panose="020B0604020202020204" pitchFamily="34" charset="0"/>
              </a:rPr>
              <a:t> </a:t>
            </a:r>
            <a:r>
              <a:rPr sz="1222" spc="46" dirty="0">
                <a:latin typeface="+mj-lt"/>
                <a:cs typeface="Arial" panose="020B0604020202020204" pitchFamily="34" charset="0"/>
              </a:rPr>
              <a:t>ImageNet</a:t>
            </a:r>
            <a:r>
              <a:rPr sz="1222" spc="-37" dirty="0">
                <a:latin typeface="+mj-lt"/>
                <a:cs typeface="Arial" panose="020B0604020202020204" pitchFamily="34" charset="0"/>
              </a:rPr>
              <a:t> </a:t>
            </a:r>
            <a:r>
              <a:rPr sz="1222" spc="27" dirty="0">
                <a:latin typeface="+mj-lt"/>
                <a:cs typeface="Arial" panose="020B0604020202020204" pitchFamily="34" charset="0"/>
              </a:rPr>
              <a:t>from</a:t>
            </a:r>
            <a:r>
              <a:rPr sz="1222" spc="-27" dirty="0">
                <a:latin typeface="+mj-lt"/>
                <a:cs typeface="Arial" panose="020B0604020202020204" pitchFamily="34" charset="0"/>
              </a:rPr>
              <a:t> </a:t>
            </a:r>
            <a:r>
              <a:rPr sz="1222" spc="50" dirty="0">
                <a:latin typeface="+mj-lt"/>
                <a:cs typeface="Arial" panose="020B0604020202020204" pitchFamily="34" charset="0"/>
              </a:rPr>
              <a:t>[Zeiler</a:t>
            </a:r>
            <a:r>
              <a:rPr sz="1222" spc="-32" dirty="0">
                <a:latin typeface="+mj-lt"/>
                <a:cs typeface="Arial" panose="020B0604020202020204" pitchFamily="34" charset="0"/>
              </a:rPr>
              <a:t> </a:t>
            </a:r>
            <a:r>
              <a:rPr sz="1222" spc="59" dirty="0">
                <a:latin typeface="+mj-lt"/>
                <a:cs typeface="Arial" panose="020B0604020202020204" pitchFamily="34" charset="0"/>
              </a:rPr>
              <a:t>&amp;</a:t>
            </a:r>
            <a:r>
              <a:rPr sz="1222" spc="-32" dirty="0">
                <a:latin typeface="+mj-lt"/>
                <a:cs typeface="Arial" panose="020B0604020202020204" pitchFamily="34" charset="0"/>
              </a:rPr>
              <a:t> </a:t>
            </a:r>
            <a:r>
              <a:rPr sz="1222" spc="18" dirty="0">
                <a:latin typeface="+mj-lt"/>
                <a:cs typeface="Arial" panose="020B0604020202020204" pitchFamily="34" charset="0"/>
              </a:rPr>
              <a:t>Fergus</a:t>
            </a:r>
            <a:r>
              <a:rPr sz="1222" spc="-37" dirty="0">
                <a:latin typeface="+mj-lt"/>
                <a:cs typeface="Arial" panose="020B0604020202020204" pitchFamily="34" charset="0"/>
              </a:rPr>
              <a:t> </a:t>
            </a:r>
            <a:r>
              <a:rPr sz="1222" spc="136" dirty="0">
                <a:latin typeface="+mj-lt"/>
                <a:cs typeface="Arial" panose="020B0604020202020204" pitchFamily="34" charset="0"/>
              </a:rPr>
              <a:t>2013]</a:t>
            </a:r>
            <a:endParaRPr sz="1222" dirty="0">
              <a:latin typeface="+mj-lt"/>
              <a:cs typeface="Arial" panose="020B0604020202020204" pitchFamily="34" charset="0"/>
            </a:endParaRPr>
          </a:p>
        </p:txBody>
      </p:sp>
      <p:cxnSp>
        <p:nvCxnSpPr>
          <p:cNvPr id="50" name="Straight Arrow Connector 49"/>
          <p:cNvCxnSpPr/>
          <p:nvPr/>
        </p:nvCxnSpPr>
        <p:spPr>
          <a:xfrm>
            <a:off x="3655879"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4031067" y="2130631"/>
            <a:ext cx="1259891" cy="106682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Low-level feature</a:t>
            </a:r>
            <a:endParaRPr sz="1556" dirty="0">
              <a:solidFill>
                <a:schemeClr val="bg1"/>
              </a:solidFill>
            </a:endParaRPr>
          </a:p>
        </p:txBody>
      </p:sp>
      <p:sp>
        <p:nvSpPr>
          <p:cNvPr id="53" name="object 20"/>
          <p:cNvSpPr/>
          <p:nvPr/>
        </p:nvSpPr>
        <p:spPr>
          <a:xfrm>
            <a:off x="9144000"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classifier</a:t>
            </a:r>
            <a:endParaRPr sz="1556" dirty="0">
              <a:solidFill>
                <a:schemeClr val="bg1"/>
              </a:solidFill>
            </a:endParaRPr>
          </a:p>
        </p:txBody>
      </p:sp>
      <p:sp>
        <p:nvSpPr>
          <p:cNvPr id="54" name="object 20"/>
          <p:cNvSpPr/>
          <p:nvPr/>
        </p:nvSpPr>
        <p:spPr>
          <a:xfrm>
            <a:off x="7439689"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High-level feature</a:t>
            </a:r>
            <a:endParaRPr sz="1556" dirty="0">
              <a:solidFill>
                <a:schemeClr val="bg1"/>
              </a:solidFill>
            </a:endParaRPr>
          </a:p>
        </p:txBody>
      </p:sp>
      <p:cxnSp>
        <p:nvCxnSpPr>
          <p:cNvPr id="55" name="Straight Arrow Connector 54"/>
          <p:cNvCxnSpPr/>
          <p:nvPr/>
        </p:nvCxnSpPr>
        <p:spPr>
          <a:xfrm>
            <a:off x="5249333"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42667"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36000"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34558"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5735378"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Mid-level feature</a:t>
            </a:r>
            <a:endParaRPr sz="1556" dirty="0">
              <a:solidFill>
                <a:schemeClr val="bg1"/>
              </a:solidFill>
            </a:endParaRPr>
          </a:p>
        </p:txBody>
      </p:sp>
      <p:sp>
        <p:nvSpPr>
          <p:cNvPr id="20" name="object 20"/>
          <p:cNvSpPr/>
          <p:nvPr/>
        </p:nvSpPr>
        <p:spPr>
          <a:xfrm>
            <a:off x="2102122" y="2095289"/>
            <a:ext cx="1707878" cy="1105348"/>
          </a:xfrm>
          <a:prstGeom prst="rect">
            <a:avLst/>
          </a:prstGeom>
          <a:blipFill>
            <a:blip r:embed="rId2" cstate="print"/>
            <a:stretch>
              <a:fillRect/>
            </a:stretch>
          </a:blipFill>
        </p:spPr>
        <p:txBody>
          <a:bodyPr wrap="square" lIns="0" tIns="0" rIns="0" bIns="0" rtlCol="0"/>
          <a:lstStyle/>
          <a:p>
            <a:endParaRPr sz="1556"/>
          </a:p>
        </p:txBody>
      </p:sp>
      <p:cxnSp>
        <p:nvCxnSpPr>
          <p:cNvPr id="61" name="Straight Arrow Connector 60"/>
          <p:cNvCxnSpPr/>
          <p:nvPr/>
        </p:nvCxnSpPr>
        <p:spPr>
          <a:xfrm flipV="1">
            <a:off x="3556001" y="3090333"/>
            <a:ext cx="1105012" cy="508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2102122" y="3344334"/>
            <a:ext cx="2444422" cy="2920186"/>
          </a:xfrm>
          <a:prstGeom prst="rect">
            <a:avLst/>
          </a:prstGeom>
          <a:blipFill>
            <a:blip r:embed="rId3" cstate="print"/>
            <a:stretch>
              <a:fillRect/>
            </a:stretch>
          </a:blipFill>
        </p:spPr>
        <p:txBody>
          <a:bodyPr wrap="square" lIns="0" tIns="0" rIns="0" bIns="0" rtlCol="0"/>
          <a:lstStyle/>
          <a:p>
            <a:endParaRPr sz="1556"/>
          </a:p>
        </p:txBody>
      </p:sp>
      <p:cxnSp>
        <p:nvCxnSpPr>
          <p:cNvPr id="62" name="Straight Arrow Connector 61"/>
          <p:cNvCxnSpPr/>
          <p:nvPr/>
        </p:nvCxnSpPr>
        <p:spPr>
          <a:xfrm flipV="1">
            <a:off x="6393919" y="3005667"/>
            <a:ext cx="0" cy="7239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4874233" y="3354706"/>
            <a:ext cx="2464911" cy="2916083"/>
          </a:xfrm>
          <a:prstGeom prst="rect">
            <a:avLst/>
          </a:prstGeom>
          <a:blipFill>
            <a:blip r:embed="rId4" cstate="print"/>
            <a:stretch>
              <a:fillRect/>
            </a:stretch>
          </a:blipFill>
        </p:spPr>
        <p:txBody>
          <a:bodyPr wrap="square" lIns="0" tIns="0" rIns="0" bIns="0" rtlCol="0"/>
          <a:lstStyle/>
          <a:p>
            <a:endParaRPr sz="1556"/>
          </a:p>
        </p:txBody>
      </p:sp>
      <p:cxnSp>
        <p:nvCxnSpPr>
          <p:cNvPr id="65" name="Straight Arrow Connector 64"/>
          <p:cNvCxnSpPr/>
          <p:nvPr/>
        </p:nvCxnSpPr>
        <p:spPr>
          <a:xfrm flipH="1" flipV="1">
            <a:off x="8043333" y="3029583"/>
            <a:ext cx="879740" cy="70001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7666833" y="3344334"/>
            <a:ext cx="2406516" cy="2925312"/>
          </a:xfrm>
          <a:prstGeom prst="rect">
            <a:avLst/>
          </a:prstGeom>
          <a:blipFill>
            <a:blip r:embed="rId5" cstate="print"/>
            <a:stretch>
              <a:fillRect/>
            </a:stretch>
          </a:blipFill>
        </p:spPr>
        <p:txBody>
          <a:bodyPr wrap="square" lIns="0" tIns="0" rIns="0" bIns="0" rtlCol="0"/>
          <a:lstStyle/>
          <a:p>
            <a:endParaRPr sz="1556"/>
          </a:p>
        </p:txBody>
      </p:sp>
    </p:spTree>
    <p:extLst>
      <p:ext uri="{BB962C8B-B14F-4D97-AF65-F5344CB8AC3E}">
        <p14:creationId xmlns:p14="http://schemas.microsoft.com/office/powerpoint/2010/main" val="391609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4870"/>
            <a:ext cx="12192000" cy="6858000"/>
          </a:xfrm>
          <a:prstGeom prst="rect">
            <a:avLst/>
          </a:prstGeom>
          <a:noFill/>
          <a:ln>
            <a:noFill/>
          </a:ln>
        </p:spPr>
      </p:pic>
    </p:spTree>
    <p:extLst>
      <p:ext uri="{BB962C8B-B14F-4D97-AF65-F5344CB8AC3E}">
        <p14:creationId xmlns:p14="http://schemas.microsoft.com/office/powerpoint/2010/main" val="180966910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415600" y="1536632"/>
            <a:ext cx="11360800" cy="4853363"/>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06429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WORKSHOP PERSPECTIVE</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r>
              <a:rPr lang="en-US" sz="2667" dirty="0"/>
              <a:t>What this workshop is:</a:t>
            </a:r>
          </a:p>
          <a:p>
            <a:pPr marL="990561" lvl="1" indent="-380976">
              <a:spcBef>
                <a:spcPts val="0"/>
              </a:spcBef>
              <a:buSzPts val="2000"/>
              <a:buFont typeface="Arial"/>
              <a:buChar char="•"/>
            </a:pPr>
            <a:r>
              <a:rPr lang="en-US" sz="2667" dirty="0"/>
              <a:t>An intro to Natural Language Processing (NLP) using Deep Learning</a:t>
            </a:r>
          </a:p>
          <a:p>
            <a:pPr marL="990561" lvl="1" indent="-380976">
              <a:spcBef>
                <a:spcPts val="0"/>
              </a:spcBef>
              <a:buSzPts val="2000"/>
              <a:buFont typeface="Arial"/>
              <a:buChar char="•"/>
            </a:pPr>
            <a:r>
              <a:rPr lang="en-US" sz="2667" dirty="0"/>
              <a:t>Lectures followed by step-by-step hands-on exercises using </a:t>
            </a:r>
            <a:r>
              <a:rPr lang="en-US" sz="2667" dirty="0" err="1"/>
              <a:t>Jupyter</a:t>
            </a:r>
            <a:r>
              <a:rPr lang="en-US" sz="2667" dirty="0"/>
              <a:t> Notebooks, TensorFlow and </a:t>
            </a:r>
            <a:r>
              <a:rPr lang="en-US" sz="2667" dirty="0" err="1"/>
              <a:t>Keras</a:t>
            </a:r>
            <a:endParaRPr lang="en-US" sz="2667" dirty="0"/>
          </a:p>
          <a:p>
            <a:pPr marL="990561" lvl="1" indent="-380976">
              <a:spcBef>
                <a:spcPts val="0"/>
              </a:spcBef>
              <a:buSzPts val="2000"/>
              <a:buFont typeface="Arial"/>
              <a:buChar char="•"/>
            </a:pPr>
            <a:r>
              <a:rPr lang="en-US" sz="2667" dirty="0"/>
              <a:t>Emphasis is on the hands-on exercises</a:t>
            </a:r>
          </a:p>
          <a:p>
            <a:pPr marL="990561" lvl="1" indent="-380976">
              <a:spcBef>
                <a:spcPts val="0"/>
              </a:spcBef>
              <a:buSzPts val="2000"/>
              <a:buFont typeface="Arial"/>
              <a:buChar char="•"/>
            </a:pPr>
            <a:r>
              <a:rPr lang="en-US" sz="2667" dirty="0"/>
              <a:t>Downloadable Docker image</a:t>
            </a:r>
          </a:p>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This workshop is not:</a:t>
            </a:r>
          </a:p>
          <a:p>
            <a:pPr marL="990561" lvl="1" indent="-380976">
              <a:spcBef>
                <a:spcPts val="0"/>
              </a:spcBef>
              <a:buSzPts val="2000"/>
              <a:buFont typeface="Arial"/>
              <a:buChar char="•"/>
            </a:pPr>
            <a:r>
              <a:rPr lang="en-US" sz="2667" dirty="0"/>
              <a:t>Comprehensive review of NLP</a:t>
            </a:r>
          </a:p>
          <a:p>
            <a:pPr marL="990561" lvl="1" indent="-380976">
              <a:spcBef>
                <a:spcPts val="0"/>
              </a:spcBef>
              <a:buSzPts val="2000"/>
              <a:buFont typeface="Arial"/>
              <a:buChar char="•"/>
            </a:pPr>
            <a:r>
              <a:rPr lang="en-US" sz="2667" dirty="0"/>
              <a:t>Deep Learning from first principles</a:t>
            </a:r>
          </a:p>
          <a:p>
            <a:pPr marL="990561" lvl="1" indent="-380976">
              <a:spcBef>
                <a:spcPts val="0"/>
              </a:spcBef>
              <a:buSzPts val="2000"/>
              <a:buFont typeface="Arial"/>
              <a:buChar char="•"/>
            </a:pPr>
            <a:r>
              <a:rPr lang="en-US" sz="2667" dirty="0"/>
              <a:t>Extensive programming and knowledge of APIs</a:t>
            </a:r>
          </a:p>
          <a:p>
            <a:pPr marL="380976" indent="-380976">
              <a:spcBef>
                <a:spcPts val="0"/>
              </a:spcBef>
              <a:buSzPts val="2000"/>
              <a:buFont typeface="Arial"/>
              <a:buChar char="•"/>
            </a:pPr>
            <a:endParaRPr lang="en-US" sz="2667" dirty="0"/>
          </a:p>
        </p:txBody>
      </p:sp>
    </p:spTree>
    <p:extLst>
      <p:ext uri="{BB962C8B-B14F-4D97-AF65-F5344CB8AC3E}">
        <p14:creationId xmlns:p14="http://schemas.microsoft.com/office/powerpoint/2010/main" val="292284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EXPECTATIONS</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Assumptions:</a:t>
            </a:r>
          </a:p>
          <a:p>
            <a:pPr marL="990561" lvl="1" indent="-380976">
              <a:spcBef>
                <a:spcPts val="0"/>
              </a:spcBef>
              <a:buSzPts val="2000"/>
              <a:buFont typeface="Arial"/>
              <a:buChar char="•"/>
            </a:pPr>
            <a:r>
              <a:rPr lang="en-US" sz="2667" dirty="0"/>
              <a:t>Basic Python</a:t>
            </a:r>
          </a:p>
          <a:p>
            <a:pPr marL="990561" lvl="1" indent="-380976">
              <a:spcBef>
                <a:spcPts val="0"/>
              </a:spcBef>
              <a:buSzPts val="2000"/>
              <a:buFont typeface="Arial"/>
              <a:buChar char="•"/>
            </a:pPr>
            <a:r>
              <a:rPr lang="en-US" sz="2667" dirty="0"/>
              <a:t>Basic understanding of Machine Learning</a:t>
            </a:r>
          </a:p>
          <a:p>
            <a:pPr marL="380976" indent="-380976">
              <a:spcBef>
                <a:spcPts val="2000"/>
              </a:spcBef>
              <a:buSzPts val="2000"/>
              <a:buFont typeface="Arial"/>
              <a:buChar char="•"/>
            </a:pPr>
            <a:r>
              <a:rPr lang="en-US" sz="2667" dirty="0"/>
              <a:t>Nice to have: </a:t>
            </a:r>
          </a:p>
          <a:p>
            <a:pPr marL="1600145" lvl="2" indent="-380976">
              <a:spcBef>
                <a:spcPts val="0"/>
              </a:spcBef>
              <a:buSzPts val="2333"/>
              <a:buFont typeface="Arial"/>
              <a:buChar char="•"/>
            </a:pPr>
            <a:r>
              <a:rPr lang="en-US" sz="2667" dirty="0"/>
              <a:t>Some deep learning, any NLP experience</a:t>
            </a:r>
            <a:endParaRPr sz="2667" dirty="0"/>
          </a:p>
          <a:p>
            <a:pPr marL="342900" indent="-342900">
              <a:spcBef>
                <a:spcPts val="2000"/>
              </a:spcBef>
              <a:buSzPts val="417"/>
            </a:pPr>
            <a:r>
              <a:rPr lang="en-US" sz="2400" dirty="0"/>
              <a:t>Consider working with a partner</a:t>
            </a:r>
          </a:p>
          <a:p>
            <a:pPr marL="0" indent="0">
              <a:spcBef>
                <a:spcPts val="2000"/>
              </a:spcBef>
              <a:buSzPts val="417"/>
              <a:buNone/>
            </a:pPr>
            <a:endParaRPr dirty="0"/>
          </a:p>
        </p:txBody>
      </p:sp>
    </p:spTree>
    <p:extLst>
      <p:ext uri="{BB962C8B-B14F-4D97-AF65-F5344CB8AC3E}">
        <p14:creationId xmlns:p14="http://schemas.microsoft.com/office/powerpoint/2010/main" val="9421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HOPEFULL TAKE AWAYS</a:t>
            </a:r>
            <a:endParaRPr dirty="0">
              <a:solidFill>
                <a:srgbClr val="7030A0"/>
              </a:solidFill>
            </a:endParaRPr>
          </a:p>
        </p:txBody>
      </p:sp>
      <p:sp>
        <p:nvSpPr>
          <p:cNvPr id="164" name="Google Shape;164;p33"/>
          <p:cNvSpPr txBox="1">
            <a:spLocks noGrp="1"/>
          </p:cNvSpPr>
          <p:nvPr>
            <p:ph type="body" idx="1"/>
          </p:nvPr>
        </p:nvSpPr>
        <p:spPr>
          <a:xfrm>
            <a:off x="574167" y="2336705"/>
            <a:ext cx="11054080" cy="413213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1833"/>
              <a:buFont typeface="Arial"/>
              <a:buChar char="•"/>
            </a:pPr>
            <a:r>
              <a:rPr lang="en-US" sz="2444" dirty="0"/>
              <a:t>Ability to design a deep learning workflow to conduct NLP based text tasks</a:t>
            </a:r>
            <a:endParaRPr dirty="0"/>
          </a:p>
          <a:p>
            <a:pPr marL="380976" indent="-225785">
              <a:spcBef>
                <a:spcPts val="0"/>
              </a:spcBef>
              <a:buSzPts val="1833"/>
              <a:buNone/>
            </a:pPr>
            <a:endParaRPr sz="2444" dirty="0"/>
          </a:p>
          <a:p>
            <a:pPr marL="380976" indent="-380976">
              <a:spcBef>
                <a:spcPts val="0"/>
              </a:spcBef>
              <a:buSzPts val="1833"/>
              <a:buFont typeface="Arial"/>
              <a:buChar char="•"/>
            </a:pPr>
            <a:r>
              <a:rPr lang="en-US" sz="2444" dirty="0"/>
              <a:t>Have a template for creating your own sentiment analysis NLP research</a:t>
            </a:r>
            <a:endParaRPr dirty="0"/>
          </a:p>
        </p:txBody>
      </p:sp>
    </p:spTree>
    <p:extLst>
      <p:ext uri="{BB962C8B-B14F-4D97-AF65-F5344CB8AC3E}">
        <p14:creationId xmlns:p14="http://schemas.microsoft.com/office/powerpoint/2010/main" val="32450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1 (recommended) Google </a:t>
            </a:r>
            <a:r>
              <a:rPr lang="en-US" b="1" dirty="0" err="1"/>
              <a:t>Colab</a:t>
            </a:r>
            <a:r>
              <a:rPr lang="en-US" b="1" dirty="0"/>
              <a:t>:</a:t>
            </a:r>
          </a:p>
          <a:p>
            <a:r>
              <a:rPr lang="en-US" dirty="0"/>
              <a:t>Navigate to Google </a:t>
            </a:r>
            <a:r>
              <a:rPr lang="en-US" dirty="0" err="1"/>
              <a:t>Colab</a:t>
            </a:r>
            <a:r>
              <a:rPr lang="en-US" dirty="0"/>
              <a:t>:</a:t>
            </a:r>
          </a:p>
          <a:p>
            <a:r>
              <a:rPr lang="en-US" dirty="0">
                <a:hlinkClick r:id="rId3"/>
              </a:rPr>
              <a:t>https://colab.research.google.com/notebooks/welcome.ipynb</a:t>
            </a:r>
            <a:endParaRPr lang="en-US" dirty="0"/>
          </a:p>
          <a:p>
            <a:pPr marL="163657" indent="0">
              <a:buNone/>
            </a:pPr>
            <a:endParaRPr lang="en-US" dirty="0"/>
          </a:p>
        </p:txBody>
      </p:sp>
      <p:pic>
        <p:nvPicPr>
          <p:cNvPr id="4" name="Picture 3">
            <a:extLst>
              <a:ext uri="{FF2B5EF4-FFF2-40B4-BE49-F238E27FC236}">
                <a16:creationId xmlns:a16="http://schemas.microsoft.com/office/drawing/2014/main" id="{1EBC013B-4E7D-7442-BB04-AD564BD621E8}"/>
              </a:ext>
            </a:extLst>
          </p:cNvPr>
          <p:cNvPicPr/>
          <p:nvPr/>
        </p:nvPicPr>
        <p:blipFill>
          <a:blip r:embed="rId4"/>
          <a:stretch>
            <a:fillRect/>
          </a:stretch>
        </p:blipFill>
        <p:spPr>
          <a:xfrm>
            <a:off x="3205842" y="2857499"/>
            <a:ext cx="5105401" cy="3394873"/>
          </a:xfrm>
          <a:prstGeom prst="rect">
            <a:avLst/>
          </a:prstGeom>
        </p:spPr>
      </p:pic>
    </p:spTree>
    <p:extLst>
      <p:ext uri="{BB962C8B-B14F-4D97-AF65-F5344CB8AC3E}">
        <p14:creationId xmlns:p14="http://schemas.microsoft.com/office/powerpoint/2010/main" val="3485499717"/>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Google </a:t>
            </a:r>
            <a:r>
              <a:rPr lang="en-US" b="1" dirty="0" err="1"/>
              <a:t>Colab</a:t>
            </a:r>
            <a:r>
              <a:rPr lang="en-US" b="1" dirty="0"/>
              <a:t> continued:</a:t>
            </a:r>
          </a:p>
          <a:p>
            <a:r>
              <a:rPr lang="en-US" dirty="0"/>
              <a:t>Select File -&gt; Upload notebook…</a:t>
            </a:r>
          </a:p>
          <a:p>
            <a:pPr marL="163657" indent="0">
              <a:buNone/>
            </a:pPr>
            <a:endParaRPr lang="en-US" dirty="0"/>
          </a:p>
        </p:txBody>
      </p:sp>
      <p:pic>
        <p:nvPicPr>
          <p:cNvPr id="5" name="Picture 4">
            <a:extLst>
              <a:ext uri="{FF2B5EF4-FFF2-40B4-BE49-F238E27FC236}">
                <a16:creationId xmlns:a16="http://schemas.microsoft.com/office/drawing/2014/main" id="{16F80C7B-E8D9-1947-B891-1570BD018B8C}"/>
              </a:ext>
            </a:extLst>
          </p:cNvPr>
          <p:cNvPicPr/>
          <p:nvPr/>
        </p:nvPicPr>
        <p:blipFill>
          <a:blip r:embed="rId3"/>
          <a:stretch>
            <a:fillRect/>
          </a:stretch>
        </p:blipFill>
        <p:spPr>
          <a:xfrm>
            <a:off x="2988128" y="2437739"/>
            <a:ext cx="6204858" cy="4125965"/>
          </a:xfrm>
          <a:prstGeom prst="rect">
            <a:avLst/>
          </a:prstGeom>
        </p:spPr>
      </p:pic>
    </p:spTree>
    <p:extLst>
      <p:ext uri="{BB962C8B-B14F-4D97-AF65-F5344CB8AC3E}">
        <p14:creationId xmlns:p14="http://schemas.microsoft.com/office/powerpoint/2010/main" val="1695949740"/>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GITHUB.</a:t>
            </a:r>
          </a:p>
          <a:p>
            <a:r>
              <a:rPr lang="en-US" dirty="0"/>
              <a:t>Enter </a:t>
            </a:r>
            <a:r>
              <a:rPr lang="en-US" dirty="0" err="1"/>
              <a:t>jayurbain</a:t>
            </a:r>
            <a:r>
              <a:rPr lang="en-US" dirty="0"/>
              <a:t>/</a:t>
            </a:r>
            <a:r>
              <a:rPr lang="en-US" dirty="0" err="1"/>
              <a:t>DeepNLPIntro</a:t>
            </a:r>
            <a:endParaRPr lang="en-US" dirty="0"/>
          </a:p>
          <a:p>
            <a:r>
              <a:rPr lang="en-US" dirty="0"/>
              <a:t>Select the </a:t>
            </a:r>
            <a:r>
              <a:rPr lang="en-US" dirty="0" err="1"/>
              <a:t>TextClassification</a:t>
            </a:r>
            <a:r>
              <a:rPr lang="en-US" dirty="0"/>
              <a:t>/</a:t>
            </a:r>
            <a:r>
              <a:rPr lang="en-US" dirty="0" err="1"/>
              <a:t>SentimentClassification.ipynb</a:t>
            </a:r>
            <a:r>
              <a:rPr lang="en-US" dirty="0"/>
              <a:t> notebook as follows:</a:t>
            </a:r>
          </a:p>
          <a:p>
            <a:r>
              <a:rPr lang="en-US" dirty="0"/>
              <a:t> </a:t>
            </a:r>
          </a:p>
          <a:p>
            <a:pPr marL="163657" indent="0">
              <a:buNone/>
            </a:pPr>
            <a:endParaRPr lang="en-US" dirty="0"/>
          </a:p>
        </p:txBody>
      </p:sp>
      <p:pic>
        <p:nvPicPr>
          <p:cNvPr id="6" name="Picture 5">
            <a:extLst>
              <a:ext uri="{FF2B5EF4-FFF2-40B4-BE49-F238E27FC236}">
                <a16:creationId xmlns:a16="http://schemas.microsoft.com/office/drawing/2014/main" id="{C495BF97-57A0-FE42-BFCA-EF5C0DABCC5A}"/>
              </a:ext>
            </a:extLst>
          </p:cNvPr>
          <p:cNvPicPr/>
          <p:nvPr/>
        </p:nvPicPr>
        <p:blipFill>
          <a:blip r:embed="rId3"/>
          <a:stretch>
            <a:fillRect/>
          </a:stretch>
        </p:blipFill>
        <p:spPr>
          <a:xfrm>
            <a:off x="2846615" y="2868193"/>
            <a:ext cx="5943600" cy="3672205"/>
          </a:xfrm>
          <a:prstGeom prst="rect">
            <a:avLst/>
          </a:prstGeom>
        </p:spPr>
      </p:pic>
    </p:spTree>
    <p:extLst>
      <p:ext uri="{BB962C8B-B14F-4D97-AF65-F5344CB8AC3E}">
        <p14:creationId xmlns:p14="http://schemas.microsoft.com/office/powerpoint/2010/main" val="535486332"/>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GITHUB.</a:t>
            </a:r>
          </a:p>
          <a:p>
            <a:r>
              <a:rPr lang="en-US" dirty="0"/>
              <a:t>Enter </a:t>
            </a:r>
            <a:r>
              <a:rPr lang="en-US" dirty="0" err="1"/>
              <a:t>jayurbain</a:t>
            </a:r>
            <a:r>
              <a:rPr lang="en-US" dirty="0"/>
              <a:t>/</a:t>
            </a:r>
            <a:r>
              <a:rPr lang="en-US" dirty="0" err="1"/>
              <a:t>DeepNLPIntro</a:t>
            </a:r>
            <a:endParaRPr lang="en-US" dirty="0"/>
          </a:p>
          <a:p>
            <a:r>
              <a:rPr lang="en-US" dirty="0"/>
              <a:t>Select the </a:t>
            </a:r>
            <a:r>
              <a:rPr lang="en-US" dirty="0" err="1"/>
              <a:t>TextClassification</a:t>
            </a:r>
            <a:r>
              <a:rPr lang="en-US" dirty="0"/>
              <a:t>/</a:t>
            </a:r>
            <a:r>
              <a:rPr lang="en-US" dirty="0" err="1"/>
              <a:t>SentimentClassification.ipynb</a:t>
            </a:r>
            <a:r>
              <a:rPr lang="en-US" dirty="0"/>
              <a:t> notebook as follows:</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6" name="Picture 5">
            <a:extLst>
              <a:ext uri="{FF2B5EF4-FFF2-40B4-BE49-F238E27FC236}">
                <a16:creationId xmlns:a16="http://schemas.microsoft.com/office/drawing/2014/main" id="{C495BF97-57A0-FE42-BFCA-EF5C0DABCC5A}"/>
              </a:ext>
            </a:extLst>
          </p:cNvPr>
          <p:cNvPicPr/>
          <p:nvPr/>
        </p:nvPicPr>
        <p:blipFill>
          <a:blip r:embed="rId3"/>
          <a:stretch>
            <a:fillRect/>
          </a:stretch>
        </p:blipFill>
        <p:spPr>
          <a:xfrm>
            <a:off x="2846615" y="2868193"/>
            <a:ext cx="4550228" cy="2811321"/>
          </a:xfrm>
          <a:prstGeom prst="rect">
            <a:avLst/>
          </a:prstGeom>
        </p:spPr>
      </p:pic>
    </p:spTree>
    <p:extLst>
      <p:ext uri="{BB962C8B-B14F-4D97-AF65-F5344CB8AC3E}">
        <p14:creationId xmlns:p14="http://schemas.microsoft.com/office/powerpoint/2010/main" val="2718028737"/>
      </p:ext>
    </p:extLst>
  </p:cSld>
  <p:clrMapOvr>
    <a:masterClrMapping/>
  </p:clrMapOvr>
  <p:transition spd="med">
    <p:fade thruBlk="1"/>
  </p:transition>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9770</TotalTime>
  <Words>2073</Words>
  <Application>Microsoft Macintosh PowerPoint</Application>
  <PresentationFormat>Widescreen</PresentationFormat>
  <Paragraphs>296</Paragraphs>
  <Slides>23</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Arial</vt:lpstr>
      <vt:lpstr>Noto Sans Symbols</vt:lpstr>
      <vt:lpstr>Trebuchet MS</vt:lpstr>
      <vt:lpstr>Questrial</vt:lpstr>
      <vt:lpstr>Quattrocento Sans</vt:lpstr>
      <vt:lpstr>Calibri</vt:lpstr>
      <vt:lpstr>Title &amp; Bullet</vt:lpstr>
      <vt:lpstr>4_Title &amp; Bullet</vt:lpstr>
      <vt:lpstr>1_Office Theme</vt:lpstr>
      <vt:lpstr>Deep Learning for NLP Workshop</vt:lpstr>
      <vt:lpstr>Deep Learning for NLP Workshop</vt:lpstr>
      <vt:lpstr>WORKSHOP PERSPECTIVE</vt:lpstr>
      <vt:lpstr>EXPECTATIONS</vt:lpstr>
      <vt:lpstr>HOPEFULL TAKE AWAYS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Intro to Deep Learning</vt:lpstr>
      <vt:lpstr>ACCOMPLISHING COMPLEX GOALS</vt:lpstr>
      <vt:lpstr>SWEEPING ACROSS INDUSTRIES</vt:lpstr>
      <vt:lpstr>TRANSFORMING RESEARCH</vt:lpstr>
      <vt:lpstr>Deep learning =</vt:lpstr>
      <vt:lpstr>PowerPoint Presentation</vt:lpstr>
      <vt:lpstr>Trainable feature hierarchy</vt:lpstr>
      <vt:lpstr>Deep learning = learning hierarchical representations</vt:lpstr>
      <vt:lpstr>HOW IT WORKS</vt:lpstr>
      <vt:lpstr>Rationale for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with DIGITS</dc:title>
  <cp:lastModifiedBy>Urbain, Dr. Jay</cp:lastModifiedBy>
  <cp:revision>46</cp:revision>
  <cp:lastPrinted>2019-04-03T22:29:42Z</cp:lastPrinted>
  <dcterms:modified xsi:type="dcterms:W3CDTF">2019-04-04T00:00:05Z</dcterms:modified>
</cp:coreProperties>
</file>